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2" r:id="rId8"/>
    <p:sldId id="271" r:id="rId9"/>
    <p:sldId id="261" r:id="rId10"/>
    <p:sldId id="263" r:id="rId11"/>
    <p:sldId id="272" r:id="rId12"/>
    <p:sldId id="260" r:id="rId13"/>
    <p:sldId id="276" r:id="rId14"/>
    <p:sldId id="273" r:id="rId15"/>
    <p:sldId id="274" r:id="rId16"/>
    <p:sldId id="277" r:id="rId17"/>
    <p:sldId id="278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4DC42D-037A-43FF-B6CA-0AB07B12EA3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88E202-D1E0-4348-B8EE-3FF1CD42EE5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10058" y="2967335"/>
            <a:ext cx="65783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LABORATORIO 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D’ARTE 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5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3143"/>
            <a:ext cx="8172400" cy="57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740"/>
            <a:ext cx="8568952" cy="61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"/>
            <a:ext cx="8748464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9" y="836712"/>
            <a:ext cx="839613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‘</a:t>
            </a:r>
            <a:r>
              <a:rPr lang="it-IT" b="1" dirty="0" smtClean="0">
                <a:solidFill>
                  <a:srgbClr val="002060"/>
                </a:solidFill>
              </a:rPr>
              <a:t>’PROF, IO NON SO DISEGNARE!’’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</a:rPr>
              <a:t>Il fatto che tutti possono disegnare e produrre immagini belle e significative è un concetto difficile da far passare.  </a:t>
            </a:r>
            <a:r>
              <a:rPr lang="it-IT" b="1" dirty="0" smtClean="0">
                <a:solidFill>
                  <a:srgbClr val="002060"/>
                </a:solidFill>
              </a:rPr>
              <a:t>Generalmente </a:t>
            </a:r>
            <a:r>
              <a:rPr lang="it-IT" b="1" dirty="0">
                <a:solidFill>
                  <a:srgbClr val="002060"/>
                </a:solidFill>
              </a:rPr>
              <a:t>abbiamo paura di provare a disegnare perché sappiamo che il risultato ci deluderà ma nessuno di noi si spaventa a scarabocchiare mentre parla al telefono o mentre ascolta una lezione… </a:t>
            </a:r>
            <a:r>
              <a:rPr lang="it-IT" b="1" dirty="0" smtClean="0">
                <a:solidFill>
                  <a:srgbClr val="002060"/>
                </a:solidFill>
              </a:rPr>
              <a:t>                                                            Il </a:t>
            </a:r>
            <a:r>
              <a:rPr lang="it-IT" b="1" dirty="0">
                <a:solidFill>
                  <a:srgbClr val="002060"/>
                </a:solidFill>
              </a:rPr>
              <a:t>«Doodling» non è altro che </a:t>
            </a:r>
            <a:r>
              <a:rPr lang="it-IT" b="1" dirty="0" smtClean="0">
                <a:solidFill>
                  <a:srgbClr val="002060"/>
                </a:solidFill>
              </a:rPr>
              <a:t>questo: realizzare </a:t>
            </a:r>
            <a:r>
              <a:rPr lang="it-IT" b="1" dirty="0">
                <a:solidFill>
                  <a:srgbClr val="002060"/>
                </a:solidFill>
              </a:rPr>
              <a:t>disegni intrecciati come quelli che facciamo direttamente sui bordi dei quaderni. Basta un buon pennarello </a:t>
            </a:r>
            <a:r>
              <a:rPr lang="it-IT" b="1" dirty="0" smtClean="0">
                <a:solidFill>
                  <a:srgbClr val="002060"/>
                </a:solidFill>
              </a:rPr>
              <a:t>nero, </a:t>
            </a:r>
            <a:r>
              <a:rPr lang="it-IT" b="1" dirty="0">
                <a:solidFill>
                  <a:srgbClr val="002060"/>
                </a:solidFill>
              </a:rPr>
              <a:t>carta di qualsiasi </a:t>
            </a:r>
            <a:r>
              <a:rPr lang="it-IT" b="1" dirty="0" smtClean="0">
                <a:solidFill>
                  <a:srgbClr val="002060"/>
                </a:solidFill>
              </a:rPr>
              <a:t>provenienza </a:t>
            </a:r>
            <a:r>
              <a:rPr lang="it-IT" b="1" dirty="0">
                <a:solidFill>
                  <a:srgbClr val="002060"/>
                </a:solidFill>
              </a:rPr>
              <a:t>e la capacità di lasciarsi guidare </a:t>
            </a:r>
            <a:r>
              <a:rPr lang="it-IT" b="1" dirty="0" smtClean="0">
                <a:solidFill>
                  <a:srgbClr val="002060"/>
                </a:solidFill>
              </a:rPr>
              <a:t>dall’istinto!</a:t>
            </a:r>
            <a:endParaRPr lang="it-IT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9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53795" cy="65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194">
            <a:off x="687959" y="142976"/>
            <a:ext cx="3519265" cy="62466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299983" cy="58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5221" y="-1124592"/>
            <a:ext cx="3356994" cy="62714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3" y="908720"/>
            <a:ext cx="3319910" cy="58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674642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Questo laboratorio </a:t>
            </a:r>
            <a:r>
              <a:rPr lang="it-IT" sz="3200" b="1" dirty="0" smtClean="0">
                <a:solidFill>
                  <a:srgbClr val="0070C0"/>
                </a:solidFill>
              </a:rPr>
              <a:t>e’ </a:t>
            </a:r>
            <a:r>
              <a:rPr lang="it-IT" sz="3200" b="1" dirty="0">
                <a:solidFill>
                  <a:srgbClr val="0070C0"/>
                </a:solidFill>
              </a:rPr>
              <a:t>stato uno dei laboratori </a:t>
            </a:r>
            <a:r>
              <a:rPr lang="it-IT" sz="3200" b="1" dirty="0" smtClean="0">
                <a:solidFill>
                  <a:srgbClr val="0070C0"/>
                </a:solidFill>
              </a:rPr>
              <a:t> piu</a:t>
            </a:r>
            <a:r>
              <a:rPr lang="it-IT" sz="3200" b="1" dirty="0">
                <a:solidFill>
                  <a:srgbClr val="0070C0"/>
                </a:solidFill>
              </a:rPr>
              <a:t>’ </a:t>
            </a:r>
            <a:r>
              <a:rPr lang="it-IT" sz="3200" b="1" dirty="0" smtClean="0">
                <a:solidFill>
                  <a:srgbClr val="0070C0"/>
                </a:solidFill>
              </a:rPr>
              <a:t>efficienti </a:t>
            </a:r>
            <a:r>
              <a:rPr lang="it-IT" sz="3200" b="1" dirty="0">
                <a:solidFill>
                  <a:srgbClr val="0070C0"/>
                </a:solidFill>
              </a:rPr>
              <a:t>e  e </a:t>
            </a:r>
            <a:r>
              <a:rPr lang="it-IT" sz="3200" b="1" dirty="0" smtClean="0">
                <a:solidFill>
                  <a:srgbClr val="0070C0"/>
                </a:solidFill>
              </a:rPr>
              <a:t> piu</a:t>
            </a:r>
            <a:r>
              <a:rPr lang="it-IT" sz="3200" b="1" dirty="0">
                <a:solidFill>
                  <a:srgbClr val="0070C0"/>
                </a:solidFill>
              </a:rPr>
              <a:t>’ coinvolgenti. </a:t>
            </a:r>
            <a:r>
              <a:rPr lang="it-IT" sz="3200" b="1" dirty="0" smtClean="0">
                <a:solidFill>
                  <a:srgbClr val="0070C0"/>
                </a:solidFill>
              </a:rPr>
              <a:t>                                Grazie alla scoperta </a:t>
            </a:r>
            <a:r>
              <a:rPr lang="it-IT" sz="3200" b="1" dirty="0">
                <a:solidFill>
                  <a:srgbClr val="0070C0"/>
                </a:solidFill>
              </a:rPr>
              <a:t>di questa nuova </a:t>
            </a:r>
            <a:r>
              <a:rPr lang="it-IT" sz="3200" b="1" dirty="0" smtClean="0">
                <a:solidFill>
                  <a:srgbClr val="0070C0"/>
                </a:solidFill>
              </a:rPr>
              <a:t>tecnica </a:t>
            </a:r>
            <a:r>
              <a:rPr lang="it-IT" sz="3200" b="1" dirty="0">
                <a:solidFill>
                  <a:srgbClr val="0070C0"/>
                </a:solidFill>
              </a:rPr>
              <a:t>accessibile a tutti, non ci siamo scoraggiati e </a:t>
            </a:r>
            <a:r>
              <a:rPr lang="it-IT" sz="3200" b="1" dirty="0" smtClean="0">
                <a:solidFill>
                  <a:srgbClr val="0070C0"/>
                </a:solidFill>
              </a:rPr>
              <a:t>ognuno ha realizzato qualcosa!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/>
            </a:r>
            <a:br>
              <a:rPr lang="it-IT" sz="3200" b="1" dirty="0">
                <a:solidFill>
                  <a:srgbClr val="0070C0"/>
                </a:solidFill>
              </a:rPr>
            </a:br>
            <a:r>
              <a:rPr lang="it-IT" sz="3200" b="1" u="sng" dirty="0" smtClean="0">
                <a:solidFill>
                  <a:srgbClr val="0070C0"/>
                </a:solidFill>
              </a:rPr>
              <a:t>Classi</a:t>
            </a:r>
            <a:r>
              <a:rPr lang="it-IT" sz="3200" b="1" dirty="0" smtClean="0">
                <a:solidFill>
                  <a:srgbClr val="0070C0"/>
                </a:solidFill>
              </a:rPr>
              <a:t>: II°A / II°B / I°A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u="sng" dirty="0" smtClean="0">
                <a:solidFill>
                  <a:srgbClr val="0070C0"/>
                </a:solidFill>
              </a:rPr>
              <a:t>Docente</a:t>
            </a:r>
            <a:r>
              <a:rPr lang="it-IT" sz="3200" b="1" dirty="0" smtClean="0">
                <a:solidFill>
                  <a:srgbClr val="0070C0"/>
                </a:solidFill>
              </a:rPr>
              <a:t>: Prof.ssa Ester Aloise 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1340768"/>
            <a:ext cx="6172200" cy="5034154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7030A0"/>
                </a:solidFill>
              </a:rPr>
              <a:t>L’arte comprende ogni attività umana, svolta singolarmente o collettivamente, che porta a forme di creatività e di espressione estetica.  Nella sua eccezione odierna, l’arte è strettamente connessa alla capacità di trasmettere emozioni e messaggi soggettivi.                                                                       Nel suo significato più sublime, l’arte è l’espressione estetica dell’interiorità umana.</a:t>
            </a:r>
          </a:p>
        </p:txBody>
      </p:sp>
    </p:spTree>
    <p:extLst>
      <p:ext uri="{BB962C8B-B14F-4D97-AF65-F5344CB8AC3E}">
        <p14:creationId xmlns:p14="http://schemas.microsoft.com/office/powerpoint/2010/main" val="8272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39"/>
            <a:ext cx="8748464" cy="57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692696"/>
            <a:ext cx="6172200" cy="568222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 causa della scarsità di tempo alcuni disegni devono essere finiti..                                                                                                </a:t>
            </a:r>
          </a:p>
          <a:p>
            <a:r>
              <a:rPr lang="it-IT" sz="3200" dirty="0" smtClean="0"/>
              <a:t>Il tema principale dei nostri disegni è il Castello di Belvedere Marittimo, magnifico esempio di fortezza del XV secolo , che è stato realizzato in modo innovativo usando la tecnica del «Doodling»  e acquerelli</a:t>
            </a:r>
            <a:r>
              <a:rPr lang="it-IT" sz="3200" dirty="0"/>
              <a:t> </a:t>
            </a:r>
            <a:r>
              <a:rPr lang="it-IT" sz="3200" dirty="0" smtClean="0"/>
              <a:t>per  definirlo!</a:t>
            </a:r>
          </a:p>
        </p:txBody>
      </p:sp>
    </p:spTree>
    <p:extLst>
      <p:ext uri="{BB962C8B-B14F-4D97-AF65-F5344CB8AC3E}">
        <p14:creationId xmlns:p14="http://schemas.microsoft.com/office/powerpoint/2010/main" val="3941750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1555"/>
            <a:ext cx="4968551" cy="6776445"/>
          </a:xfrm>
        </p:spPr>
      </p:pic>
    </p:spTree>
    <p:extLst>
      <p:ext uri="{BB962C8B-B14F-4D97-AF65-F5344CB8AC3E}">
        <p14:creationId xmlns:p14="http://schemas.microsoft.com/office/powerpoint/2010/main" val="22082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55" y="0"/>
            <a:ext cx="483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686"/>
            <a:ext cx="8388424" cy="6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" y="692696"/>
            <a:ext cx="8827838" cy="56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426"/>
            <a:ext cx="8640960" cy="62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247</Words>
  <Application>Microsoft Office PowerPoint</Application>
  <PresentationFormat>Presentazione su schermo (4:3)</PresentationFormat>
  <Paragraphs>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Garamond</vt:lpstr>
      <vt:lpstr>Wingdings</vt:lpstr>
      <vt:lpstr>Wingdings 2</vt:lpstr>
      <vt:lpstr>Loggia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‘’PROF, IO NON SO DISEGNARE!’’</vt:lpstr>
      <vt:lpstr>Presentazione standard di PowerPoint</vt:lpstr>
      <vt:lpstr>Presentazione standard di PowerPoint</vt:lpstr>
      <vt:lpstr>Presentazione standard di PowerPoint</vt:lpstr>
      <vt:lpstr>Questo laboratorio e’ stato uno dei laboratori  piu’ efficienti e  e  piu’ coinvolgenti.                                 Grazie alla scoperta di questa nuova tecnica accessibile a tutti, non ci siamo scoraggiati e ognuno ha realizzato qualcosa!  Classi: II°A / II°B / I°A Docente: Prof.ssa Ester Aloise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Domenico Bruno</cp:lastModifiedBy>
  <cp:revision>10</cp:revision>
  <dcterms:created xsi:type="dcterms:W3CDTF">2016-05-31T15:57:09Z</dcterms:created>
  <dcterms:modified xsi:type="dcterms:W3CDTF">2016-06-22T17:55:05Z</dcterms:modified>
</cp:coreProperties>
</file>