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sldIdLst>
    <p:sldId id="256" r:id="rId2"/>
    <p:sldId id="270" r:id="rId3"/>
    <p:sldId id="267" r:id="rId4"/>
    <p:sldId id="257" r:id="rId5"/>
    <p:sldId id="259" r:id="rId6"/>
    <p:sldId id="272" r:id="rId7"/>
    <p:sldId id="260" r:id="rId8"/>
    <p:sldId id="261" r:id="rId9"/>
    <p:sldId id="269" r:id="rId10"/>
    <p:sldId id="263" r:id="rId11"/>
    <p:sldId id="264" r:id="rId12"/>
    <p:sldId id="265" r:id="rId13"/>
    <p:sldId id="266" r:id="rId14"/>
    <p:sldId id="268" r:id="rId15"/>
    <p:sldId id="273" r:id="rId16"/>
    <p:sldId id="274" r:id="rId17"/>
    <p:sldId id="275" r:id="rId18"/>
    <p:sldId id="276" r:id="rId19"/>
    <p:sldId id="277" r:id="rId20"/>
    <p:sldId id="278" r:id="rId21"/>
    <p:sldId id="279"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notesViewPr>
    <p:cSldViewPr snapToGrid="0">
      <p:cViewPr varScale="1">
        <p:scale>
          <a:sx n="59" d="100"/>
          <a:sy n="59" d="100"/>
        </p:scale>
        <p:origin x="300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9-30T12:37:42.894"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2198B4-F5D6-44F2-9560-0A08F5DCB99C}" type="datetimeFigureOut">
              <a:rPr lang="it-IT" smtClean="0"/>
              <a:t>30/09/2016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9D4255-C163-49D3-B04F-7AF619E9743A}" type="slidenum">
              <a:rPr lang="it-IT" smtClean="0"/>
              <a:t>‹N›</a:t>
            </a:fld>
            <a:endParaRPr lang="it-IT"/>
          </a:p>
        </p:txBody>
      </p:sp>
    </p:spTree>
    <p:extLst>
      <p:ext uri="{BB962C8B-B14F-4D97-AF65-F5344CB8AC3E}">
        <p14:creationId xmlns:p14="http://schemas.microsoft.com/office/powerpoint/2010/main" val="3887058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400" b="1" dirty="0" smtClean="0"/>
              <a:t>Licei « Tommaso Campanella» Belvedere M.mo (CS)</a:t>
            </a:r>
            <a:endParaRPr lang="it-IT" sz="1400" b="1" dirty="0"/>
          </a:p>
        </p:txBody>
      </p:sp>
      <p:sp>
        <p:nvSpPr>
          <p:cNvPr id="4" name="Segnaposto numero diapositiva 3"/>
          <p:cNvSpPr>
            <a:spLocks noGrp="1"/>
          </p:cNvSpPr>
          <p:nvPr>
            <p:ph type="sldNum" sz="quarter" idx="10"/>
          </p:nvPr>
        </p:nvSpPr>
        <p:spPr/>
        <p:txBody>
          <a:bodyPr/>
          <a:lstStyle/>
          <a:p>
            <a:fld id="{F99D4255-C163-49D3-B04F-7AF619E9743A}" type="slidenum">
              <a:rPr lang="it-IT" smtClean="0"/>
              <a:t>1</a:t>
            </a:fld>
            <a:endParaRPr lang="it-IT"/>
          </a:p>
        </p:txBody>
      </p:sp>
    </p:spTree>
    <p:extLst>
      <p:ext uri="{BB962C8B-B14F-4D97-AF65-F5344CB8AC3E}">
        <p14:creationId xmlns:p14="http://schemas.microsoft.com/office/powerpoint/2010/main" val="2768546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b="1" dirty="0" smtClean="0"/>
              <a:t>Licei « Tommaso Campanella» di Belvedere M.mo</a:t>
            </a:r>
          </a:p>
          <a:p>
            <a:endParaRPr lang="it-IT" dirty="0"/>
          </a:p>
        </p:txBody>
      </p:sp>
      <p:sp>
        <p:nvSpPr>
          <p:cNvPr id="4" name="Segnaposto numero diapositiva 3"/>
          <p:cNvSpPr>
            <a:spLocks noGrp="1"/>
          </p:cNvSpPr>
          <p:nvPr>
            <p:ph type="sldNum" sz="quarter" idx="10"/>
          </p:nvPr>
        </p:nvSpPr>
        <p:spPr/>
        <p:txBody>
          <a:bodyPr/>
          <a:lstStyle/>
          <a:p>
            <a:fld id="{F99D4255-C163-49D3-B04F-7AF619E9743A}" type="slidenum">
              <a:rPr lang="it-IT" smtClean="0"/>
              <a:t>13</a:t>
            </a:fld>
            <a:endParaRPr lang="it-IT"/>
          </a:p>
        </p:txBody>
      </p:sp>
    </p:spTree>
    <p:extLst>
      <p:ext uri="{BB962C8B-B14F-4D97-AF65-F5344CB8AC3E}">
        <p14:creationId xmlns:p14="http://schemas.microsoft.com/office/powerpoint/2010/main" val="3996687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b="1" dirty="0" smtClean="0"/>
              <a:t>Licei « Tommaso Campanella» di Belvedere M.mo</a:t>
            </a:r>
          </a:p>
          <a:p>
            <a:endParaRPr lang="it-IT" dirty="0"/>
          </a:p>
        </p:txBody>
      </p:sp>
      <p:sp>
        <p:nvSpPr>
          <p:cNvPr id="4" name="Segnaposto numero diapositiva 3"/>
          <p:cNvSpPr>
            <a:spLocks noGrp="1"/>
          </p:cNvSpPr>
          <p:nvPr>
            <p:ph type="sldNum" sz="quarter" idx="10"/>
          </p:nvPr>
        </p:nvSpPr>
        <p:spPr/>
        <p:txBody>
          <a:bodyPr/>
          <a:lstStyle/>
          <a:p>
            <a:fld id="{F99D4255-C163-49D3-B04F-7AF619E9743A}" type="slidenum">
              <a:rPr lang="it-IT" smtClean="0"/>
              <a:t>14</a:t>
            </a:fld>
            <a:endParaRPr lang="it-IT"/>
          </a:p>
        </p:txBody>
      </p:sp>
    </p:spTree>
    <p:extLst>
      <p:ext uri="{BB962C8B-B14F-4D97-AF65-F5344CB8AC3E}">
        <p14:creationId xmlns:p14="http://schemas.microsoft.com/office/powerpoint/2010/main" val="191452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ctr"/>
            <a:r>
              <a:rPr lang="it-IT" sz="3600" b="1" dirty="0" smtClean="0">
                <a:solidFill>
                  <a:srgbClr val="FF0000"/>
                </a:solidFill>
              </a:rPr>
              <a:t>GRAZIE PER L’ATTENZIONE</a:t>
            </a:r>
            <a:endParaRPr lang="it-IT" sz="3600" b="1" dirty="0">
              <a:solidFill>
                <a:srgbClr val="FF0000"/>
              </a:solidFill>
            </a:endParaRPr>
          </a:p>
        </p:txBody>
      </p:sp>
      <p:sp>
        <p:nvSpPr>
          <p:cNvPr id="4" name="Segnaposto numero diapositiva 3"/>
          <p:cNvSpPr>
            <a:spLocks noGrp="1"/>
          </p:cNvSpPr>
          <p:nvPr>
            <p:ph type="sldNum" sz="quarter" idx="10"/>
          </p:nvPr>
        </p:nvSpPr>
        <p:spPr/>
        <p:txBody>
          <a:bodyPr/>
          <a:lstStyle/>
          <a:p>
            <a:fld id="{F99D4255-C163-49D3-B04F-7AF619E9743A}" type="slidenum">
              <a:rPr lang="it-IT" smtClean="0"/>
              <a:t>21</a:t>
            </a:fld>
            <a:endParaRPr lang="it-IT"/>
          </a:p>
        </p:txBody>
      </p:sp>
    </p:spTree>
    <p:extLst>
      <p:ext uri="{BB962C8B-B14F-4D97-AF65-F5344CB8AC3E}">
        <p14:creationId xmlns:p14="http://schemas.microsoft.com/office/powerpoint/2010/main" val="2161652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Licei « Tommaso Campanella» di Belvedere M.mo</a:t>
            </a:r>
            <a:endParaRPr lang="it-IT" dirty="0"/>
          </a:p>
        </p:txBody>
      </p:sp>
      <p:sp>
        <p:nvSpPr>
          <p:cNvPr id="4" name="Segnaposto numero diapositiva 3"/>
          <p:cNvSpPr>
            <a:spLocks noGrp="1"/>
          </p:cNvSpPr>
          <p:nvPr>
            <p:ph type="sldNum" sz="quarter" idx="10"/>
          </p:nvPr>
        </p:nvSpPr>
        <p:spPr/>
        <p:txBody>
          <a:bodyPr/>
          <a:lstStyle/>
          <a:p>
            <a:fld id="{F99D4255-C163-49D3-B04F-7AF619E9743A}" type="slidenum">
              <a:rPr lang="it-IT" smtClean="0"/>
              <a:t>2</a:t>
            </a:fld>
            <a:endParaRPr lang="it-IT"/>
          </a:p>
        </p:txBody>
      </p:sp>
    </p:spTree>
    <p:extLst>
      <p:ext uri="{BB962C8B-B14F-4D97-AF65-F5344CB8AC3E}">
        <p14:creationId xmlns:p14="http://schemas.microsoft.com/office/powerpoint/2010/main" val="3230485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smtClean="0"/>
              <a:t>Licei « Tommaso Campanella» di Belvedere M.mo</a:t>
            </a:r>
            <a:endParaRPr lang="it-IT" b="1" dirty="0"/>
          </a:p>
        </p:txBody>
      </p:sp>
      <p:sp>
        <p:nvSpPr>
          <p:cNvPr id="4" name="Segnaposto numero diapositiva 3"/>
          <p:cNvSpPr>
            <a:spLocks noGrp="1"/>
          </p:cNvSpPr>
          <p:nvPr>
            <p:ph type="sldNum" sz="quarter" idx="10"/>
          </p:nvPr>
        </p:nvSpPr>
        <p:spPr/>
        <p:txBody>
          <a:bodyPr/>
          <a:lstStyle/>
          <a:p>
            <a:fld id="{F99D4255-C163-49D3-B04F-7AF619E9743A}" type="slidenum">
              <a:rPr lang="it-IT" smtClean="0"/>
              <a:t>4</a:t>
            </a:fld>
            <a:endParaRPr lang="it-IT"/>
          </a:p>
        </p:txBody>
      </p:sp>
    </p:spTree>
    <p:extLst>
      <p:ext uri="{BB962C8B-B14F-4D97-AF65-F5344CB8AC3E}">
        <p14:creationId xmlns:p14="http://schemas.microsoft.com/office/powerpoint/2010/main" val="1264275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smtClean="0"/>
              <a:t>Licei « Tommaso Campanella» di Belvedere M.mo</a:t>
            </a:r>
            <a:endParaRPr lang="it-IT" b="1" dirty="0"/>
          </a:p>
        </p:txBody>
      </p:sp>
      <p:sp>
        <p:nvSpPr>
          <p:cNvPr id="4" name="Segnaposto numero diapositiva 3"/>
          <p:cNvSpPr>
            <a:spLocks noGrp="1"/>
          </p:cNvSpPr>
          <p:nvPr>
            <p:ph type="sldNum" sz="quarter" idx="10"/>
          </p:nvPr>
        </p:nvSpPr>
        <p:spPr/>
        <p:txBody>
          <a:bodyPr/>
          <a:lstStyle/>
          <a:p>
            <a:fld id="{F99D4255-C163-49D3-B04F-7AF619E9743A}" type="slidenum">
              <a:rPr lang="it-IT" smtClean="0"/>
              <a:t>6</a:t>
            </a:fld>
            <a:endParaRPr lang="it-IT"/>
          </a:p>
        </p:txBody>
      </p:sp>
    </p:spTree>
    <p:extLst>
      <p:ext uri="{BB962C8B-B14F-4D97-AF65-F5344CB8AC3E}">
        <p14:creationId xmlns:p14="http://schemas.microsoft.com/office/powerpoint/2010/main" val="1168598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smtClean="0"/>
              <a:t>Licei « Tommaso Campanella» di Belvedere M.mo</a:t>
            </a:r>
            <a:endParaRPr lang="it-IT" b="1" dirty="0"/>
          </a:p>
        </p:txBody>
      </p:sp>
      <p:sp>
        <p:nvSpPr>
          <p:cNvPr id="4" name="Segnaposto numero diapositiva 3"/>
          <p:cNvSpPr>
            <a:spLocks noGrp="1"/>
          </p:cNvSpPr>
          <p:nvPr>
            <p:ph type="sldNum" sz="quarter" idx="10"/>
          </p:nvPr>
        </p:nvSpPr>
        <p:spPr/>
        <p:txBody>
          <a:bodyPr/>
          <a:lstStyle/>
          <a:p>
            <a:fld id="{F99D4255-C163-49D3-B04F-7AF619E9743A}" type="slidenum">
              <a:rPr lang="it-IT" smtClean="0"/>
              <a:t>7</a:t>
            </a:fld>
            <a:endParaRPr lang="it-IT"/>
          </a:p>
        </p:txBody>
      </p:sp>
    </p:spTree>
    <p:extLst>
      <p:ext uri="{BB962C8B-B14F-4D97-AF65-F5344CB8AC3E}">
        <p14:creationId xmlns:p14="http://schemas.microsoft.com/office/powerpoint/2010/main" val="3427301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b="1" dirty="0" smtClean="0"/>
              <a:t>Licei « Tommaso Campanella» di Belvedere M.mo</a:t>
            </a:r>
          </a:p>
          <a:p>
            <a:endParaRPr lang="it-IT" dirty="0"/>
          </a:p>
        </p:txBody>
      </p:sp>
      <p:sp>
        <p:nvSpPr>
          <p:cNvPr id="4" name="Segnaposto numero diapositiva 3"/>
          <p:cNvSpPr>
            <a:spLocks noGrp="1"/>
          </p:cNvSpPr>
          <p:nvPr>
            <p:ph type="sldNum" sz="quarter" idx="10"/>
          </p:nvPr>
        </p:nvSpPr>
        <p:spPr/>
        <p:txBody>
          <a:bodyPr/>
          <a:lstStyle/>
          <a:p>
            <a:fld id="{F99D4255-C163-49D3-B04F-7AF619E9743A}" type="slidenum">
              <a:rPr lang="it-IT" smtClean="0"/>
              <a:t>8</a:t>
            </a:fld>
            <a:endParaRPr lang="it-IT"/>
          </a:p>
        </p:txBody>
      </p:sp>
    </p:spTree>
    <p:extLst>
      <p:ext uri="{BB962C8B-B14F-4D97-AF65-F5344CB8AC3E}">
        <p14:creationId xmlns:p14="http://schemas.microsoft.com/office/powerpoint/2010/main" val="3594226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b="1" dirty="0" smtClean="0"/>
              <a:t>Licei « Tommaso Campanella» di Belvedere M.mo</a:t>
            </a:r>
          </a:p>
          <a:p>
            <a:endParaRPr lang="it-IT" dirty="0"/>
          </a:p>
        </p:txBody>
      </p:sp>
      <p:sp>
        <p:nvSpPr>
          <p:cNvPr id="4" name="Segnaposto numero diapositiva 3"/>
          <p:cNvSpPr>
            <a:spLocks noGrp="1"/>
          </p:cNvSpPr>
          <p:nvPr>
            <p:ph type="sldNum" sz="quarter" idx="10"/>
          </p:nvPr>
        </p:nvSpPr>
        <p:spPr/>
        <p:txBody>
          <a:bodyPr/>
          <a:lstStyle/>
          <a:p>
            <a:fld id="{F99D4255-C163-49D3-B04F-7AF619E9743A}" type="slidenum">
              <a:rPr lang="it-IT" smtClean="0"/>
              <a:t>9</a:t>
            </a:fld>
            <a:endParaRPr lang="it-IT"/>
          </a:p>
        </p:txBody>
      </p:sp>
    </p:spTree>
    <p:extLst>
      <p:ext uri="{BB962C8B-B14F-4D97-AF65-F5344CB8AC3E}">
        <p14:creationId xmlns:p14="http://schemas.microsoft.com/office/powerpoint/2010/main" val="1370097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b="1" dirty="0" smtClean="0"/>
              <a:t>Licei « Tommaso Campanella» di Belvedere M.mo</a:t>
            </a:r>
          </a:p>
          <a:p>
            <a:endParaRPr lang="it-IT" dirty="0"/>
          </a:p>
        </p:txBody>
      </p:sp>
      <p:sp>
        <p:nvSpPr>
          <p:cNvPr id="4" name="Segnaposto numero diapositiva 3"/>
          <p:cNvSpPr>
            <a:spLocks noGrp="1"/>
          </p:cNvSpPr>
          <p:nvPr>
            <p:ph type="sldNum" sz="quarter" idx="10"/>
          </p:nvPr>
        </p:nvSpPr>
        <p:spPr/>
        <p:txBody>
          <a:bodyPr/>
          <a:lstStyle/>
          <a:p>
            <a:fld id="{F99D4255-C163-49D3-B04F-7AF619E9743A}" type="slidenum">
              <a:rPr lang="it-IT" smtClean="0"/>
              <a:t>10</a:t>
            </a:fld>
            <a:endParaRPr lang="it-IT"/>
          </a:p>
        </p:txBody>
      </p:sp>
    </p:spTree>
    <p:extLst>
      <p:ext uri="{BB962C8B-B14F-4D97-AF65-F5344CB8AC3E}">
        <p14:creationId xmlns:p14="http://schemas.microsoft.com/office/powerpoint/2010/main" val="1873095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b="1" dirty="0" smtClean="0"/>
              <a:t>Licei « Tommaso Campanella» di Belvedere M.mo</a:t>
            </a:r>
          </a:p>
          <a:p>
            <a:endParaRPr lang="it-IT" dirty="0"/>
          </a:p>
        </p:txBody>
      </p:sp>
      <p:sp>
        <p:nvSpPr>
          <p:cNvPr id="4" name="Segnaposto numero diapositiva 3"/>
          <p:cNvSpPr>
            <a:spLocks noGrp="1"/>
          </p:cNvSpPr>
          <p:nvPr>
            <p:ph type="sldNum" sz="quarter" idx="10"/>
          </p:nvPr>
        </p:nvSpPr>
        <p:spPr/>
        <p:txBody>
          <a:bodyPr/>
          <a:lstStyle/>
          <a:p>
            <a:fld id="{F99D4255-C163-49D3-B04F-7AF619E9743A}" type="slidenum">
              <a:rPr lang="it-IT" smtClean="0"/>
              <a:t>11</a:t>
            </a:fld>
            <a:endParaRPr lang="it-IT"/>
          </a:p>
        </p:txBody>
      </p:sp>
    </p:spTree>
    <p:extLst>
      <p:ext uri="{BB962C8B-B14F-4D97-AF65-F5344CB8AC3E}">
        <p14:creationId xmlns:p14="http://schemas.microsoft.com/office/powerpoint/2010/main" val="15481115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F581CDF-3299-4927-B16B-013248291796}" type="datetime1">
              <a:rPr lang="it-IT" smtClean="0"/>
              <a:t>30/09/2016</a:t>
            </a:fld>
            <a:endParaRPr lang="it-IT"/>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r>
              <a:rPr lang="it-IT" smtClean="0"/>
              <a:t>Licei « Tommaso Campanella» di Belvedere M.mo</a:t>
            </a:r>
            <a:endParaRPr lang="it-IT"/>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14AC58FB-05C8-4E53-B11D-DDDDD9D853EC}" type="slidenum">
              <a:rPr lang="it-IT" smtClean="0"/>
              <a:t>‹N›</a:t>
            </a:fld>
            <a:endParaRPr lang="it-IT"/>
          </a:p>
        </p:txBody>
      </p:sp>
    </p:spTree>
    <p:extLst>
      <p:ext uri="{BB962C8B-B14F-4D97-AF65-F5344CB8AC3E}">
        <p14:creationId xmlns:p14="http://schemas.microsoft.com/office/powerpoint/2010/main" val="307526641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E309F02-D455-4278-8F8F-C27BB1420355}" type="datetime1">
              <a:rPr lang="it-IT" smtClean="0"/>
              <a:t>30/09/2016</a:t>
            </a:fld>
            <a:endParaRPr lang="it-IT"/>
          </a:p>
        </p:txBody>
      </p:sp>
      <p:sp>
        <p:nvSpPr>
          <p:cNvPr id="5" name="Footer Placeholder 4"/>
          <p:cNvSpPr>
            <a:spLocks noGrp="1"/>
          </p:cNvSpPr>
          <p:nvPr>
            <p:ph type="ftr" sz="quarter" idx="11"/>
          </p:nvPr>
        </p:nvSpPr>
        <p:spPr/>
        <p:txBody>
          <a:bodyPr/>
          <a:lstStyle/>
          <a:p>
            <a:r>
              <a:rPr lang="it-IT" smtClean="0"/>
              <a:t>Licei « Tommaso Campanella» di Belvedere M.mo</a:t>
            </a:r>
            <a:endParaRPr lang="it-IT"/>
          </a:p>
        </p:txBody>
      </p:sp>
      <p:sp>
        <p:nvSpPr>
          <p:cNvPr id="6" name="Slide Number Placeholder 5"/>
          <p:cNvSpPr>
            <a:spLocks noGrp="1"/>
          </p:cNvSpPr>
          <p:nvPr>
            <p:ph type="sldNum" sz="quarter" idx="12"/>
          </p:nvPr>
        </p:nvSpPr>
        <p:spPr/>
        <p:txBody>
          <a:bodyPr/>
          <a:lstStyle/>
          <a:p>
            <a:fld id="{14AC58FB-05C8-4E53-B11D-DDDDD9D853EC}" type="slidenum">
              <a:rPr lang="it-IT" smtClean="0"/>
              <a:t>‹N›</a:t>
            </a:fld>
            <a:endParaRPr lang="it-IT"/>
          </a:p>
        </p:txBody>
      </p:sp>
    </p:spTree>
    <p:extLst>
      <p:ext uri="{BB962C8B-B14F-4D97-AF65-F5344CB8AC3E}">
        <p14:creationId xmlns:p14="http://schemas.microsoft.com/office/powerpoint/2010/main" val="3054668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2631854-CA0E-4CB6-9D30-D6AC5597B0F8}" type="datetime1">
              <a:rPr lang="it-IT" smtClean="0"/>
              <a:t>30/09/2016</a:t>
            </a:fld>
            <a:endParaRPr lang="it-IT"/>
          </a:p>
        </p:txBody>
      </p:sp>
      <p:sp>
        <p:nvSpPr>
          <p:cNvPr id="5" name="Footer Placeholder 4"/>
          <p:cNvSpPr>
            <a:spLocks noGrp="1"/>
          </p:cNvSpPr>
          <p:nvPr>
            <p:ph type="ftr" sz="quarter" idx="11"/>
          </p:nvPr>
        </p:nvSpPr>
        <p:spPr/>
        <p:txBody>
          <a:bodyPr/>
          <a:lstStyle/>
          <a:p>
            <a:r>
              <a:rPr lang="it-IT" smtClean="0"/>
              <a:t>Licei « Tommaso Campanella» di Belvedere M.mo</a:t>
            </a:r>
            <a:endParaRPr lang="it-IT"/>
          </a:p>
        </p:txBody>
      </p:sp>
      <p:sp>
        <p:nvSpPr>
          <p:cNvPr id="6" name="Slide Number Placeholder 5"/>
          <p:cNvSpPr>
            <a:spLocks noGrp="1"/>
          </p:cNvSpPr>
          <p:nvPr>
            <p:ph type="sldNum" sz="quarter" idx="12"/>
          </p:nvPr>
        </p:nvSpPr>
        <p:spPr/>
        <p:txBody>
          <a:bodyPr/>
          <a:lstStyle/>
          <a:p>
            <a:fld id="{14AC58FB-05C8-4E53-B11D-DDDDD9D853EC}" type="slidenum">
              <a:rPr lang="it-IT" smtClean="0"/>
              <a:t>‹N›</a:t>
            </a:fld>
            <a:endParaRPr lang="it-IT"/>
          </a:p>
        </p:txBody>
      </p:sp>
    </p:spTree>
    <p:extLst>
      <p:ext uri="{BB962C8B-B14F-4D97-AF65-F5344CB8AC3E}">
        <p14:creationId xmlns:p14="http://schemas.microsoft.com/office/powerpoint/2010/main" val="1490012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680C565-7C07-47D5-A1EB-C0A032ABA466}" type="datetime1">
              <a:rPr lang="it-IT" smtClean="0"/>
              <a:t>30/09/2016</a:t>
            </a:fld>
            <a:endParaRPr lang="it-IT"/>
          </a:p>
        </p:txBody>
      </p:sp>
      <p:sp>
        <p:nvSpPr>
          <p:cNvPr id="5" name="Footer Placeholder 4"/>
          <p:cNvSpPr>
            <a:spLocks noGrp="1"/>
          </p:cNvSpPr>
          <p:nvPr>
            <p:ph type="ftr" sz="quarter" idx="11"/>
          </p:nvPr>
        </p:nvSpPr>
        <p:spPr/>
        <p:txBody>
          <a:bodyPr/>
          <a:lstStyle/>
          <a:p>
            <a:r>
              <a:rPr lang="it-IT" smtClean="0"/>
              <a:t>Licei « Tommaso Campanella» di Belvedere M.mo</a:t>
            </a:r>
            <a:endParaRPr lang="it-IT"/>
          </a:p>
        </p:txBody>
      </p:sp>
      <p:sp>
        <p:nvSpPr>
          <p:cNvPr id="6" name="Slide Number Placeholder 5"/>
          <p:cNvSpPr>
            <a:spLocks noGrp="1"/>
          </p:cNvSpPr>
          <p:nvPr>
            <p:ph type="sldNum" sz="quarter" idx="12"/>
          </p:nvPr>
        </p:nvSpPr>
        <p:spPr/>
        <p:txBody>
          <a:bodyPr/>
          <a:lstStyle/>
          <a:p>
            <a:fld id="{14AC58FB-05C8-4E53-B11D-DDDDD9D853EC}" type="slidenum">
              <a:rPr lang="it-IT" smtClean="0"/>
              <a:t>‹N›</a:t>
            </a:fld>
            <a:endParaRPr lang="it-IT"/>
          </a:p>
        </p:txBody>
      </p:sp>
    </p:spTree>
    <p:extLst>
      <p:ext uri="{BB962C8B-B14F-4D97-AF65-F5344CB8AC3E}">
        <p14:creationId xmlns:p14="http://schemas.microsoft.com/office/powerpoint/2010/main" val="21837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7AFF58DA-2E60-4600-9F48-2737E3F494FC}" type="datetime1">
              <a:rPr lang="it-IT" smtClean="0"/>
              <a:t>30/09/2016</a:t>
            </a:fld>
            <a:endParaRPr lang="it-IT"/>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r>
              <a:rPr lang="it-IT" smtClean="0"/>
              <a:t>Licei « Tommaso Campanella» di Belvedere M.mo</a:t>
            </a:r>
            <a:endParaRPr lang="it-IT"/>
          </a:p>
        </p:txBody>
      </p:sp>
      <p:sp>
        <p:nvSpPr>
          <p:cNvPr id="6" name="Slide Number Placeholder 5"/>
          <p:cNvSpPr>
            <a:spLocks noGrp="1"/>
          </p:cNvSpPr>
          <p:nvPr>
            <p:ph type="sldNum" sz="quarter" idx="12"/>
          </p:nvPr>
        </p:nvSpPr>
        <p:spPr>
          <a:xfrm>
            <a:off x="8604504" y="5212080"/>
            <a:ext cx="2112264" cy="228600"/>
          </a:xfrm>
        </p:spPr>
        <p:txBody>
          <a:bodyPr/>
          <a:lstStyle/>
          <a:p>
            <a:fld id="{14AC58FB-05C8-4E53-B11D-DDDDD9D853EC}" type="slidenum">
              <a:rPr lang="it-IT" smtClean="0"/>
              <a:t>‹N›</a:t>
            </a:fld>
            <a:endParaRPr lang="it-IT"/>
          </a:p>
        </p:txBody>
      </p:sp>
    </p:spTree>
    <p:extLst>
      <p:ext uri="{BB962C8B-B14F-4D97-AF65-F5344CB8AC3E}">
        <p14:creationId xmlns:p14="http://schemas.microsoft.com/office/powerpoint/2010/main" val="40220878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D477C0AE-CA65-499E-84EE-42611DDA94BE}" type="datetime1">
              <a:rPr lang="it-IT" smtClean="0"/>
              <a:t>30/09/2016</a:t>
            </a:fld>
            <a:endParaRPr lang="it-IT"/>
          </a:p>
        </p:txBody>
      </p:sp>
      <p:sp>
        <p:nvSpPr>
          <p:cNvPr id="6" name="Footer Placeholder 5"/>
          <p:cNvSpPr>
            <a:spLocks noGrp="1"/>
          </p:cNvSpPr>
          <p:nvPr>
            <p:ph type="ftr" sz="quarter" idx="11"/>
          </p:nvPr>
        </p:nvSpPr>
        <p:spPr/>
        <p:txBody>
          <a:bodyPr/>
          <a:lstStyle/>
          <a:p>
            <a:r>
              <a:rPr lang="it-IT" smtClean="0"/>
              <a:t>Licei « Tommaso Campanella» di Belvedere M.mo</a:t>
            </a:r>
            <a:endParaRPr lang="it-IT"/>
          </a:p>
        </p:txBody>
      </p:sp>
      <p:sp>
        <p:nvSpPr>
          <p:cNvPr id="7" name="Slide Number Placeholder 6"/>
          <p:cNvSpPr>
            <a:spLocks noGrp="1"/>
          </p:cNvSpPr>
          <p:nvPr>
            <p:ph type="sldNum" sz="quarter" idx="12"/>
          </p:nvPr>
        </p:nvSpPr>
        <p:spPr/>
        <p:txBody>
          <a:bodyPr/>
          <a:lstStyle/>
          <a:p>
            <a:fld id="{14AC58FB-05C8-4E53-B11D-DDDDD9D853EC}" type="slidenum">
              <a:rPr lang="it-IT" smtClean="0"/>
              <a:t>‹N›</a:t>
            </a:fld>
            <a:endParaRPr lang="it-IT"/>
          </a:p>
        </p:txBody>
      </p:sp>
    </p:spTree>
    <p:extLst>
      <p:ext uri="{BB962C8B-B14F-4D97-AF65-F5344CB8AC3E}">
        <p14:creationId xmlns:p14="http://schemas.microsoft.com/office/powerpoint/2010/main" val="331788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8753D24-23DE-4B7E-AEF9-7115672552C7}" type="datetime1">
              <a:rPr lang="it-IT" smtClean="0"/>
              <a:t>30/09/2016</a:t>
            </a:fld>
            <a:endParaRPr lang="it-IT"/>
          </a:p>
        </p:txBody>
      </p:sp>
      <p:sp>
        <p:nvSpPr>
          <p:cNvPr id="8" name="Footer Placeholder 7"/>
          <p:cNvSpPr>
            <a:spLocks noGrp="1"/>
          </p:cNvSpPr>
          <p:nvPr>
            <p:ph type="ftr" sz="quarter" idx="11"/>
          </p:nvPr>
        </p:nvSpPr>
        <p:spPr/>
        <p:txBody>
          <a:bodyPr/>
          <a:lstStyle/>
          <a:p>
            <a:r>
              <a:rPr lang="it-IT" smtClean="0"/>
              <a:t>Licei « Tommaso Campanella» di Belvedere M.mo</a:t>
            </a:r>
            <a:endParaRPr lang="it-IT"/>
          </a:p>
        </p:txBody>
      </p:sp>
      <p:sp>
        <p:nvSpPr>
          <p:cNvPr id="9" name="Slide Number Placeholder 8"/>
          <p:cNvSpPr>
            <a:spLocks noGrp="1"/>
          </p:cNvSpPr>
          <p:nvPr>
            <p:ph type="sldNum" sz="quarter" idx="12"/>
          </p:nvPr>
        </p:nvSpPr>
        <p:spPr/>
        <p:txBody>
          <a:bodyPr/>
          <a:lstStyle/>
          <a:p>
            <a:fld id="{14AC58FB-05C8-4E53-B11D-DDDDD9D853EC}" type="slidenum">
              <a:rPr lang="it-IT" smtClean="0"/>
              <a:t>‹N›</a:t>
            </a:fld>
            <a:endParaRPr lang="it-IT"/>
          </a:p>
        </p:txBody>
      </p:sp>
    </p:spTree>
    <p:extLst>
      <p:ext uri="{BB962C8B-B14F-4D97-AF65-F5344CB8AC3E}">
        <p14:creationId xmlns:p14="http://schemas.microsoft.com/office/powerpoint/2010/main" val="243619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3A82B93-67EF-4D28-94C1-31A38339214A}" type="datetime1">
              <a:rPr lang="it-IT" smtClean="0"/>
              <a:t>30/09/2016</a:t>
            </a:fld>
            <a:endParaRPr lang="it-IT"/>
          </a:p>
        </p:txBody>
      </p:sp>
      <p:sp>
        <p:nvSpPr>
          <p:cNvPr id="4" name="Footer Placeholder 3"/>
          <p:cNvSpPr>
            <a:spLocks noGrp="1"/>
          </p:cNvSpPr>
          <p:nvPr>
            <p:ph type="ftr" sz="quarter" idx="11"/>
          </p:nvPr>
        </p:nvSpPr>
        <p:spPr/>
        <p:txBody>
          <a:bodyPr/>
          <a:lstStyle/>
          <a:p>
            <a:r>
              <a:rPr lang="it-IT" smtClean="0"/>
              <a:t>Licei « Tommaso Campanella» di Belvedere M.mo</a:t>
            </a:r>
            <a:endParaRPr lang="it-IT"/>
          </a:p>
        </p:txBody>
      </p:sp>
      <p:sp>
        <p:nvSpPr>
          <p:cNvPr id="5" name="Slide Number Placeholder 4"/>
          <p:cNvSpPr>
            <a:spLocks noGrp="1"/>
          </p:cNvSpPr>
          <p:nvPr>
            <p:ph type="sldNum" sz="quarter" idx="12"/>
          </p:nvPr>
        </p:nvSpPr>
        <p:spPr/>
        <p:txBody>
          <a:bodyPr/>
          <a:lstStyle/>
          <a:p>
            <a:fld id="{14AC58FB-05C8-4E53-B11D-DDDDD9D853EC}" type="slidenum">
              <a:rPr lang="it-IT" smtClean="0"/>
              <a:t>‹N›</a:t>
            </a:fld>
            <a:endParaRPr lang="it-IT"/>
          </a:p>
        </p:txBody>
      </p:sp>
    </p:spTree>
    <p:extLst>
      <p:ext uri="{BB962C8B-B14F-4D97-AF65-F5344CB8AC3E}">
        <p14:creationId xmlns:p14="http://schemas.microsoft.com/office/powerpoint/2010/main" val="123198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57B32-4650-4C66-B346-D7B603676390}" type="datetime1">
              <a:rPr lang="it-IT" smtClean="0"/>
              <a:t>30/09/2016</a:t>
            </a:fld>
            <a:endParaRPr lang="it-IT"/>
          </a:p>
        </p:txBody>
      </p:sp>
      <p:sp>
        <p:nvSpPr>
          <p:cNvPr id="3" name="Footer Placeholder 2"/>
          <p:cNvSpPr>
            <a:spLocks noGrp="1"/>
          </p:cNvSpPr>
          <p:nvPr>
            <p:ph type="ftr" sz="quarter" idx="11"/>
          </p:nvPr>
        </p:nvSpPr>
        <p:spPr/>
        <p:txBody>
          <a:bodyPr/>
          <a:lstStyle/>
          <a:p>
            <a:r>
              <a:rPr lang="it-IT" smtClean="0"/>
              <a:t>Licei « Tommaso Campanella» di Belvedere M.mo</a:t>
            </a:r>
            <a:endParaRPr lang="it-IT"/>
          </a:p>
        </p:txBody>
      </p:sp>
      <p:sp>
        <p:nvSpPr>
          <p:cNvPr id="4" name="Slide Number Placeholder 3"/>
          <p:cNvSpPr>
            <a:spLocks noGrp="1"/>
          </p:cNvSpPr>
          <p:nvPr>
            <p:ph type="sldNum" sz="quarter" idx="12"/>
          </p:nvPr>
        </p:nvSpPr>
        <p:spPr/>
        <p:txBody>
          <a:bodyPr/>
          <a:lstStyle/>
          <a:p>
            <a:fld id="{14AC58FB-05C8-4E53-B11D-DDDDD9D853EC}" type="slidenum">
              <a:rPr lang="it-IT" smtClean="0"/>
              <a:t>‹N›</a:t>
            </a:fld>
            <a:endParaRPr lang="it-IT"/>
          </a:p>
        </p:txBody>
      </p:sp>
    </p:spTree>
    <p:extLst>
      <p:ext uri="{BB962C8B-B14F-4D97-AF65-F5344CB8AC3E}">
        <p14:creationId xmlns:p14="http://schemas.microsoft.com/office/powerpoint/2010/main" val="365919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CF01DCA5-B917-4760-941F-8F532DB2CD4F}" type="datetime1">
              <a:rPr lang="it-IT" smtClean="0"/>
              <a:t>30/09/2016</a:t>
            </a:fld>
            <a:endParaRPr lang="it-IT"/>
          </a:p>
        </p:txBody>
      </p:sp>
      <p:sp>
        <p:nvSpPr>
          <p:cNvPr id="9" name="Footer Placeholder 8"/>
          <p:cNvSpPr>
            <a:spLocks noGrp="1"/>
          </p:cNvSpPr>
          <p:nvPr>
            <p:ph type="ftr" sz="quarter" idx="11"/>
          </p:nvPr>
        </p:nvSpPr>
        <p:spPr/>
        <p:txBody>
          <a:bodyPr/>
          <a:lstStyle>
            <a:lvl1pPr algn="r">
              <a:defRPr/>
            </a:lvl1pPr>
          </a:lstStyle>
          <a:p>
            <a:r>
              <a:rPr lang="it-IT" smtClean="0"/>
              <a:t>Licei « Tommaso Campanella» di Belvedere M.mo</a:t>
            </a:r>
            <a:endParaRPr lang="it-IT"/>
          </a:p>
        </p:txBody>
      </p:sp>
      <p:sp>
        <p:nvSpPr>
          <p:cNvPr id="11" name="Slide Number Placeholder 10"/>
          <p:cNvSpPr>
            <a:spLocks noGrp="1"/>
          </p:cNvSpPr>
          <p:nvPr>
            <p:ph type="sldNum" sz="quarter" idx="12"/>
          </p:nvPr>
        </p:nvSpPr>
        <p:spPr>
          <a:xfrm>
            <a:off x="10396728" y="6227064"/>
            <a:ext cx="1463040" cy="256032"/>
          </a:xfrm>
        </p:spPr>
        <p:txBody>
          <a:bodyPr/>
          <a:lstStyle/>
          <a:p>
            <a:fld id="{14AC58FB-05C8-4E53-B11D-DDDDD9D853EC}" type="slidenum">
              <a:rPr lang="it-IT" smtClean="0"/>
              <a:t>‹N›</a:t>
            </a:fld>
            <a:endParaRPr lang="it-IT"/>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24436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D06F43E3-D63A-4A02-8B77-84739269E485}" type="datetime1">
              <a:rPr lang="it-IT" smtClean="0"/>
              <a:t>30/09/2016</a:t>
            </a:fld>
            <a:endParaRPr lang="it-IT"/>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r>
              <a:rPr lang="it-IT" smtClean="0"/>
              <a:t>Licei « Tommaso Campanella» di Belvedere M.mo</a:t>
            </a:r>
            <a:endParaRPr lang="it-IT"/>
          </a:p>
        </p:txBody>
      </p:sp>
      <p:sp>
        <p:nvSpPr>
          <p:cNvPr id="7" name="Slide Number Placeholder 6"/>
          <p:cNvSpPr>
            <a:spLocks noGrp="1"/>
          </p:cNvSpPr>
          <p:nvPr>
            <p:ph type="sldNum" sz="quarter" idx="12"/>
          </p:nvPr>
        </p:nvSpPr>
        <p:spPr>
          <a:xfrm>
            <a:off x="10396728" y="6227064"/>
            <a:ext cx="1463040" cy="256032"/>
          </a:xfrm>
        </p:spPr>
        <p:txBody>
          <a:bodyPr/>
          <a:lstStyle/>
          <a:p>
            <a:fld id="{14AC58FB-05C8-4E53-B11D-DDDDD9D853EC}" type="slidenum">
              <a:rPr lang="it-IT" smtClean="0"/>
              <a:t>‹N›</a:t>
            </a:fld>
            <a:endParaRPr lang="it-IT"/>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43920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865618EC-2BA7-42F2-B604-289A5D28EC11}" type="datetime1">
              <a:rPr lang="it-IT" smtClean="0"/>
              <a:t>30/09/2016</a:t>
            </a:fld>
            <a:endParaRPr lang="it-IT"/>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r>
              <a:rPr lang="it-IT" smtClean="0"/>
              <a:t>Licei « Tommaso Campanella» di Belvedere M.mo</a:t>
            </a:r>
            <a:endParaRPr lang="it-IT"/>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14AC58FB-05C8-4E53-B11D-DDDDD9D853EC}" type="slidenum">
              <a:rPr lang="it-IT" smtClean="0"/>
              <a:t>‹N›</a:t>
            </a:fld>
            <a:endParaRPr lang="it-IT"/>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58989292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mondoaspie.com/2012/05/13/personaggi-famosi-con-la-sindrome-di-asperger-prima-parte/einstein-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mondoaspie.com/2012/05/13/personaggi-famosi-con-la-sindrome-di-asperger-prima-parte/mozart-asperge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mondoaspie.com/2012/05/13/personaggi-famosi-con-la-sindrome-di-asperger-prima-parte/steven-spielberg-asperg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mondoaspie.com/2012/05/13/personaggi-famosi-con-la-sindrome-di-asperger-prima-parte/satoshi-tajir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8.jpeg"/><Relationship Id="rId3" Type="http://schemas.openxmlformats.org/officeDocument/2006/relationships/hyperlink" Target="http://aspierina.giaki.org/wp-content/uploads/2014/01/220px-Immanuel_Kant_painted_portrait.jpg" TargetMode="External"/><Relationship Id="rId7" Type="http://schemas.openxmlformats.org/officeDocument/2006/relationships/image" Target="../media/image12.jpeg"/><Relationship Id="rId12"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hyperlink" Target="http://aspierina.giaki.org/wp-content/uploads/2014/01/220px-George_Orwell_press_photo.jpg" TargetMode="External"/><Relationship Id="rId10" Type="http://schemas.openxmlformats.org/officeDocument/2006/relationships/image" Target="../media/image15.jpeg"/><Relationship Id="rId4" Type="http://schemas.openxmlformats.org/officeDocument/2006/relationships/image" Target="../media/image10.jpeg"/><Relationship Id="rId9" Type="http://schemas.openxmlformats.org/officeDocument/2006/relationships/image" Target="../media/image1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9600" b="1" dirty="0" smtClean="0">
                <a:solidFill>
                  <a:srgbClr val="7030A0"/>
                </a:solidFill>
              </a:rPr>
              <a:t>AUTISMO</a:t>
            </a:r>
            <a:endParaRPr lang="it-IT" sz="9600" b="1" dirty="0">
              <a:solidFill>
                <a:srgbClr val="7030A0"/>
              </a:solidFill>
            </a:endParaRPr>
          </a:p>
        </p:txBody>
      </p:sp>
      <p:sp>
        <p:nvSpPr>
          <p:cNvPr id="3" name="Sottotitolo 2"/>
          <p:cNvSpPr>
            <a:spLocks noGrp="1"/>
          </p:cNvSpPr>
          <p:nvPr>
            <p:ph type="subTitle" idx="1"/>
          </p:nvPr>
        </p:nvSpPr>
        <p:spPr/>
        <p:txBody>
          <a:bodyPr>
            <a:noAutofit/>
          </a:bodyPr>
          <a:lstStyle/>
          <a:p>
            <a:r>
              <a:rPr lang="it-IT" sz="3200" b="1" dirty="0" smtClean="0">
                <a:solidFill>
                  <a:srgbClr val="7030A0"/>
                </a:solidFill>
              </a:rPr>
              <a:t>INTERAZIONI E SINERGIE</a:t>
            </a:r>
            <a:endParaRPr lang="it-IT" sz="3200" b="1" dirty="0">
              <a:solidFill>
                <a:srgbClr val="7030A0"/>
              </a:solidFill>
            </a:endParaRPr>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3416431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62100" y="1288480"/>
            <a:ext cx="9068586" cy="3850783"/>
          </a:xfrm>
        </p:spPr>
        <p:txBody>
          <a:bodyPr/>
          <a:lstStyle/>
          <a:p>
            <a:r>
              <a:rPr lang="it-IT" sz="5400" b="1" dirty="0" smtClean="0">
                <a:solidFill>
                  <a:srgbClr val="C00000"/>
                </a:solidFill>
              </a:rPr>
              <a:t>STRATEGIE E STRUMENTI</a:t>
            </a:r>
            <a:r>
              <a:rPr lang="it-IT" sz="3200" dirty="0" smtClean="0"/>
              <a:t/>
            </a:r>
            <a:br>
              <a:rPr lang="it-IT" sz="3200" dirty="0" smtClean="0"/>
            </a:br>
            <a:r>
              <a:rPr lang="it-IT" sz="3200" b="1" dirty="0" smtClean="0">
                <a:solidFill>
                  <a:srgbClr val="002060"/>
                </a:solidFill>
              </a:rPr>
              <a:t> </a:t>
            </a:r>
            <a:r>
              <a:rPr lang="it-IT" sz="3200" b="1" dirty="0">
                <a:solidFill>
                  <a:srgbClr val="002060"/>
                </a:solidFill>
              </a:rPr>
              <a:t>• </a:t>
            </a:r>
            <a:r>
              <a:rPr lang="it-IT" sz="3200" b="1" dirty="0" smtClean="0">
                <a:solidFill>
                  <a:srgbClr val="002060"/>
                </a:solidFill>
              </a:rPr>
              <a:t>Orientatori </a:t>
            </a:r>
            <a:r>
              <a:rPr lang="it-IT" sz="3200" b="1" dirty="0">
                <a:solidFill>
                  <a:srgbClr val="002060"/>
                </a:solidFill>
              </a:rPr>
              <a:t>visivi (foto, immagini, oggetti, icone) che facilitino la comunicazione sia ricettiva che espressiva. </a:t>
            </a:r>
            <a:r>
              <a:rPr lang="it-IT" sz="3200" b="1" dirty="0" smtClean="0">
                <a:solidFill>
                  <a:srgbClr val="002060"/>
                </a:solidFill>
              </a:rPr>
              <a:t/>
            </a:r>
            <a:br>
              <a:rPr lang="it-IT" sz="3200" b="1" dirty="0" smtClean="0">
                <a:solidFill>
                  <a:srgbClr val="002060"/>
                </a:solidFill>
              </a:rPr>
            </a:br>
            <a:r>
              <a:rPr lang="it-IT" sz="3200" b="1" dirty="0" smtClean="0">
                <a:solidFill>
                  <a:srgbClr val="002060"/>
                </a:solidFill>
              </a:rPr>
              <a:t>• </a:t>
            </a:r>
            <a:r>
              <a:rPr lang="it-IT" sz="3200" b="1" dirty="0">
                <a:solidFill>
                  <a:srgbClr val="002060"/>
                </a:solidFill>
              </a:rPr>
              <a:t>Agende visive della giornata. </a:t>
            </a:r>
            <a:r>
              <a:rPr lang="it-IT" sz="3200" b="1" dirty="0" smtClean="0">
                <a:solidFill>
                  <a:srgbClr val="002060"/>
                </a:solidFill>
              </a:rPr>
              <a:t/>
            </a:r>
            <a:br>
              <a:rPr lang="it-IT" sz="3200" b="1" dirty="0" smtClean="0">
                <a:solidFill>
                  <a:srgbClr val="002060"/>
                </a:solidFill>
              </a:rPr>
            </a:br>
            <a:r>
              <a:rPr lang="it-IT" sz="3200" b="1" dirty="0" smtClean="0">
                <a:solidFill>
                  <a:srgbClr val="002060"/>
                </a:solidFill>
              </a:rPr>
              <a:t>• </a:t>
            </a:r>
            <a:r>
              <a:rPr lang="it-IT" sz="3200" b="1" dirty="0" err="1">
                <a:solidFill>
                  <a:srgbClr val="002060"/>
                </a:solidFill>
              </a:rPr>
              <a:t>Check</a:t>
            </a:r>
            <a:r>
              <a:rPr lang="it-IT" sz="3200" b="1" dirty="0">
                <a:solidFill>
                  <a:srgbClr val="002060"/>
                </a:solidFill>
              </a:rPr>
              <a:t>-list di attività da svolgere</a:t>
            </a:r>
            <a:r>
              <a:rPr lang="it-IT" sz="3200" dirty="0"/>
              <a:t>.</a:t>
            </a:r>
          </a:p>
        </p:txBody>
      </p:sp>
      <p:sp>
        <p:nvSpPr>
          <p:cNvPr id="3" name="Sottotitolo 2"/>
          <p:cNvSpPr>
            <a:spLocks noGrp="1"/>
          </p:cNvSpPr>
          <p:nvPr>
            <p:ph type="subTitle" idx="1"/>
          </p:nvPr>
        </p:nvSpPr>
        <p:spPr/>
        <p:txBody>
          <a:bodyPr/>
          <a:lstStyle/>
          <a:p>
            <a:endParaRPr lang="it-IT" dirty="0"/>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2724287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63624" y="2094310"/>
            <a:ext cx="9070848" cy="2587752"/>
          </a:xfrm>
        </p:spPr>
        <p:txBody>
          <a:bodyPr/>
          <a:lstStyle/>
          <a:p>
            <a:r>
              <a:rPr lang="it-IT" dirty="0" smtClean="0">
                <a:solidFill>
                  <a:srgbClr val="C00000"/>
                </a:solidFill>
              </a:rPr>
              <a:t>STRUTTURARE IL TEMPO E LO SPAZIO</a:t>
            </a:r>
            <a:r>
              <a:rPr lang="it-IT" dirty="0" smtClean="0"/>
              <a:t/>
            </a:r>
            <a:br>
              <a:rPr lang="it-IT" dirty="0" smtClean="0"/>
            </a:br>
            <a:r>
              <a:rPr lang="it-IT" sz="2800" b="1" dirty="0" smtClean="0">
                <a:solidFill>
                  <a:srgbClr val="002060"/>
                </a:solidFill>
              </a:rPr>
              <a:t>I LUOGHI DI LAVORO E I TEMPI DELLE ATTIVITA’</a:t>
            </a:r>
            <a:endParaRPr lang="it-IT" sz="2800" b="1" dirty="0">
              <a:solidFill>
                <a:srgbClr val="002060"/>
              </a:solidFill>
            </a:endParaRPr>
          </a:p>
        </p:txBody>
      </p:sp>
      <p:sp>
        <p:nvSpPr>
          <p:cNvPr id="3" name="Segnaposto testo 2"/>
          <p:cNvSpPr>
            <a:spLocks noGrp="1"/>
          </p:cNvSpPr>
          <p:nvPr>
            <p:ph type="body" idx="1"/>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4117945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solidFill>
                  <a:srgbClr val="7030A0"/>
                </a:solidFill>
              </a:rPr>
              <a:t>SCHEMI DI lavoro e diagrammi di flusso</a:t>
            </a:r>
            <a:endParaRPr lang="it-IT" b="1" dirty="0">
              <a:solidFill>
                <a:srgbClr val="7030A0"/>
              </a:solidFill>
            </a:endParaRPr>
          </a:p>
        </p:txBody>
      </p:sp>
      <p:sp>
        <p:nvSpPr>
          <p:cNvPr id="3" name="Sottotitolo 2"/>
          <p:cNvSpPr>
            <a:spLocks noGrp="1"/>
          </p:cNvSpPr>
          <p:nvPr>
            <p:ph type="subTitle" idx="1"/>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1686106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800" b="1" dirty="0">
                <a:solidFill>
                  <a:srgbClr val="C00000"/>
                </a:solidFill>
              </a:rPr>
              <a:t>PROGRAMMA A TRE GAMBE </a:t>
            </a:r>
            <a:r>
              <a:rPr lang="it-IT" sz="3600" dirty="0" smtClean="0"/>
              <a:t/>
            </a:r>
            <a:br>
              <a:rPr lang="it-IT" sz="3600" dirty="0" smtClean="0"/>
            </a:br>
            <a:r>
              <a:rPr lang="it-IT" sz="3600" b="1" dirty="0" smtClean="0">
                <a:solidFill>
                  <a:srgbClr val="002060"/>
                </a:solidFill>
              </a:rPr>
              <a:t>• </a:t>
            </a:r>
            <a:r>
              <a:rPr lang="it-IT" sz="3600" b="1" dirty="0">
                <a:solidFill>
                  <a:srgbClr val="002060"/>
                </a:solidFill>
              </a:rPr>
              <a:t>ABILITA’ DI BASE </a:t>
            </a:r>
            <a:r>
              <a:rPr lang="it-IT" sz="3600" b="1" dirty="0" smtClean="0">
                <a:solidFill>
                  <a:srgbClr val="002060"/>
                </a:solidFill>
              </a:rPr>
              <a:t/>
            </a:r>
            <a:br>
              <a:rPr lang="it-IT" sz="3600" b="1" dirty="0" smtClean="0">
                <a:solidFill>
                  <a:srgbClr val="002060"/>
                </a:solidFill>
              </a:rPr>
            </a:br>
            <a:r>
              <a:rPr lang="it-IT" sz="3600" b="1" dirty="0" smtClean="0">
                <a:solidFill>
                  <a:srgbClr val="002060"/>
                </a:solidFill>
              </a:rPr>
              <a:t>• </a:t>
            </a:r>
            <a:r>
              <a:rPr lang="it-IT" sz="3600" b="1" dirty="0">
                <a:solidFill>
                  <a:srgbClr val="002060"/>
                </a:solidFill>
              </a:rPr>
              <a:t>ATTIVITA’ PRATICHE, AUTONOMIA, ATTIVITA’ DOMESTICHE </a:t>
            </a:r>
            <a:r>
              <a:rPr lang="it-IT" sz="3600" b="1" dirty="0" smtClean="0">
                <a:solidFill>
                  <a:srgbClr val="002060"/>
                </a:solidFill>
              </a:rPr>
              <a:t/>
            </a:r>
            <a:br>
              <a:rPr lang="it-IT" sz="3600" b="1" dirty="0" smtClean="0">
                <a:solidFill>
                  <a:srgbClr val="002060"/>
                </a:solidFill>
              </a:rPr>
            </a:br>
            <a:r>
              <a:rPr lang="it-IT" sz="3600" b="1" dirty="0" smtClean="0">
                <a:solidFill>
                  <a:srgbClr val="002060"/>
                </a:solidFill>
              </a:rPr>
              <a:t>• </a:t>
            </a:r>
            <a:r>
              <a:rPr lang="it-IT" sz="3600" b="1" dirty="0">
                <a:solidFill>
                  <a:srgbClr val="002060"/>
                </a:solidFill>
              </a:rPr>
              <a:t>INTERSOGGETTIVITA’ E ABILITA’ SOCIALI, COMUNICAZIONE.</a:t>
            </a:r>
          </a:p>
        </p:txBody>
      </p:sp>
      <p:sp>
        <p:nvSpPr>
          <p:cNvPr id="3" name="Segnaposto testo 2"/>
          <p:cNvSpPr>
            <a:spLocks noGrp="1"/>
          </p:cNvSpPr>
          <p:nvPr>
            <p:ph type="body" idx="1"/>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2669380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579549"/>
            <a:ext cx="10058400" cy="1396008"/>
          </a:xfrm>
        </p:spPr>
        <p:txBody>
          <a:bodyPr>
            <a:normAutofit fontScale="90000"/>
          </a:bodyPr>
          <a:lstStyle/>
          <a:p>
            <a:pPr algn="just"/>
            <a:r>
              <a:rPr lang="it-IT" altLang="it-IT" sz="4400" b="1" dirty="0">
                <a:solidFill>
                  <a:srgbClr val="C00000"/>
                </a:solidFill>
              </a:rPr>
              <a:t>SPELL, della National </a:t>
            </a:r>
            <a:r>
              <a:rPr lang="it-IT" altLang="it-IT" sz="4400" b="1" dirty="0" err="1">
                <a:solidFill>
                  <a:srgbClr val="C00000"/>
                </a:solidFill>
              </a:rPr>
              <a:t>Autistic</a:t>
            </a:r>
            <a:r>
              <a:rPr lang="it-IT" altLang="it-IT" sz="4400" b="1" dirty="0">
                <a:solidFill>
                  <a:srgbClr val="C00000"/>
                </a:solidFill>
              </a:rPr>
              <a:t> Society (NAS)</a:t>
            </a:r>
            <a:r>
              <a:rPr lang="it-IT" altLang="it-IT" sz="2400" b="1" dirty="0">
                <a:solidFill>
                  <a:srgbClr val="002060"/>
                </a:solidFill>
              </a:rPr>
              <a:t/>
            </a:r>
            <a:br>
              <a:rPr lang="it-IT" altLang="it-IT" sz="2400" b="1" dirty="0">
                <a:solidFill>
                  <a:srgbClr val="002060"/>
                </a:solidFill>
              </a:rPr>
            </a:br>
            <a:r>
              <a:rPr lang="it-IT" altLang="it-IT" sz="2400" b="1" dirty="0">
                <a:solidFill>
                  <a:srgbClr val="002060"/>
                </a:solidFill>
              </a:rPr>
              <a:t>E' il metodo di intervento della NAS, che mira al trattamento dell'autismo prendendo in considerazione in modo specifico i deficit caratteristici dell'autismo appartenenti alla famosa triade. </a:t>
            </a:r>
            <a:endParaRPr lang="it-IT" sz="2400" b="1" dirty="0">
              <a:solidFill>
                <a:srgbClr val="002060"/>
              </a:solidFill>
            </a:endParaRPr>
          </a:p>
        </p:txBody>
      </p:sp>
      <p:sp>
        <p:nvSpPr>
          <p:cNvPr id="3" name="Segnaposto contenuto 2"/>
          <p:cNvSpPr>
            <a:spLocks noGrp="1"/>
          </p:cNvSpPr>
          <p:nvPr>
            <p:ph idx="1"/>
          </p:nvPr>
        </p:nvSpPr>
        <p:spPr>
          <a:xfrm>
            <a:off x="476517" y="2141755"/>
            <a:ext cx="11397803" cy="4271923"/>
          </a:xfrm>
        </p:spPr>
        <p:txBody>
          <a:bodyPr>
            <a:noAutofit/>
          </a:bodyPr>
          <a:lstStyle/>
          <a:p>
            <a:pPr marL="0" indent="0">
              <a:lnSpc>
                <a:spcPct val="120000"/>
              </a:lnSpc>
              <a:buFont typeface="Brush Script MT" panose="03060802040406070304" pitchFamily="66" charset="0"/>
              <a:buNone/>
            </a:pPr>
            <a:r>
              <a:rPr lang="it-IT" altLang="it-IT" sz="1400" b="1" dirty="0">
                <a:solidFill>
                  <a:srgbClr val="002060"/>
                </a:solidFill>
                <a:latin typeface="Arial Black" panose="020B0A04020102020204" pitchFamily="34" charset="0"/>
                <a:cs typeface="Arial" panose="020B0604020202020204" pitchFamily="34" charset="0"/>
              </a:rPr>
              <a:t>La</a:t>
            </a:r>
            <a:r>
              <a:rPr lang="it-IT" altLang="it-IT" sz="1400" b="1" dirty="0">
                <a:solidFill>
                  <a:srgbClr val="C00000"/>
                </a:solidFill>
                <a:latin typeface="Arial Black" panose="020B0A04020102020204" pitchFamily="34" charset="0"/>
                <a:cs typeface="Arial" panose="020B0604020202020204" pitchFamily="34" charset="0"/>
              </a:rPr>
              <a:t> S</a:t>
            </a:r>
            <a:r>
              <a:rPr lang="it-IT" altLang="it-IT" sz="1400" b="1" dirty="0">
                <a:solidFill>
                  <a:srgbClr val="002060"/>
                </a:solidFill>
                <a:latin typeface="Arial Black" panose="020B0A04020102020204" pitchFamily="34" charset="0"/>
                <a:cs typeface="Arial" panose="020B0604020202020204" pitchFamily="34" charset="0"/>
              </a:rPr>
              <a:t>, di SPELL, sta per </a:t>
            </a:r>
            <a:r>
              <a:rPr lang="it-IT" altLang="it-IT" sz="1400" b="1" dirty="0" err="1">
                <a:solidFill>
                  <a:srgbClr val="002060"/>
                </a:solidFill>
                <a:latin typeface="Arial Black" panose="020B0A04020102020204" pitchFamily="34" charset="0"/>
                <a:cs typeface="Arial" panose="020B0604020202020204" pitchFamily="34" charset="0"/>
              </a:rPr>
              <a:t>Structure</a:t>
            </a:r>
            <a:r>
              <a:rPr lang="it-IT" altLang="it-IT" sz="1400" b="1" dirty="0">
                <a:solidFill>
                  <a:srgbClr val="002060"/>
                </a:solidFill>
                <a:latin typeface="Arial Black" panose="020B0A04020102020204" pitchFamily="34" charset="0"/>
                <a:cs typeface="Arial" panose="020B0604020202020204" pitchFamily="34" charset="0"/>
              </a:rPr>
              <a:t> (Struttura): bisogna dare una struttura alla giornata in modo tale che le routine rendano il bambino meno ansioso. </a:t>
            </a:r>
          </a:p>
          <a:p>
            <a:pPr marL="0" indent="0">
              <a:lnSpc>
                <a:spcPct val="120000"/>
              </a:lnSpc>
              <a:buFont typeface="Brush Script MT" panose="03060802040406070304" pitchFamily="66" charset="0"/>
              <a:buNone/>
            </a:pPr>
            <a:r>
              <a:rPr lang="it-IT" altLang="it-IT" sz="1400" b="1" dirty="0">
                <a:solidFill>
                  <a:srgbClr val="002060"/>
                </a:solidFill>
                <a:latin typeface="Arial Black" panose="020B0A04020102020204" pitchFamily="34" charset="0"/>
                <a:cs typeface="Arial" panose="020B0604020202020204" pitchFamily="34" charset="0"/>
              </a:rPr>
              <a:t>La </a:t>
            </a:r>
            <a:r>
              <a:rPr lang="it-IT" altLang="it-IT" sz="1400" b="1" dirty="0">
                <a:solidFill>
                  <a:srgbClr val="C00000"/>
                </a:solidFill>
                <a:latin typeface="Arial Black" panose="020B0A04020102020204" pitchFamily="34" charset="0"/>
                <a:cs typeface="Arial" panose="020B0604020202020204" pitchFamily="34" charset="0"/>
              </a:rPr>
              <a:t>P</a:t>
            </a:r>
            <a:r>
              <a:rPr lang="it-IT" altLang="it-IT" sz="1400" b="1" dirty="0">
                <a:solidFill>
                  <a:srgbClr val="002060"/>
                </a:solidFill>
                <a:latin typeface="Arial Black" panose="020B0A04020102020204" pitchFamily="34" charset="0"/>
                <a:cs typeface="Arial" panose="020B0604020202020204" pitchFamily="34" charset="0"/>
              </a:rPr>
              <a:t> sta per Positive (Positivo): il modo di approcciarsi al bambino deve essere positivo e fiducioso in modo tale da aumentare l'autostima del bambino. </a:t>
            </a:r>
          </a:p>
          <a:p>
            <a:pPr marL="0" indent="0">
              <a:lnSpc>
                <a:spcPct val="120000"/>
              </a:lnSpc>
              <a:buFont typeface="Brush Script MT" panose="03060802040406070304" pitchFamily="66" charset="0"/>
              <a:buNone/>
            </a:pPr>
            <a:r>
              <a:rPr lang="it-IT" altLang="it-IT" sz="1400" b="1" dirty="0">
                <a:solidFill>
                  <a:srgbClr val="002060"/>
                </a:solidFill>
                <a:latin typeface="Arial Black" panose="020B0A04020102020204" pitchFamily="34" charset="0"/>
                <a:cs typeface="Arial" panose="020B0604020202020204" pitchFamily="34" charset="0"/>
              </a:rPr>
              <a:t>La </a:t>
            </a:r>
            <a:r>
              <a:rPr lang="it-IT" altLang="it-IT" sz="1400" b="1" dirty="0">
                <a:solidFill>
                  <a:srgbClr val="C00000"/>
                </a:solidFill>
                <a:latin typeface="Arial Black" panose="020B0A04020102020204" pitchFamily="34" charset="0"/>
                <a:cs typeface="Arial" panose="020B0604020202020204" pitchFamily="34" charset="0"/>
              </a:rPr>
              <a:t>E</a:t>
            </a:r>
            <a:r>
              <a:rPr lang="it-IT" altLang="it-IT" sz="1400" b="1" dirty="0">
                <a:solidFill>
                  <a:srgbClr val="002060"/>
                </a:solidFill>
                <a:latin typeface="Arial Black" panose="020B0A04020102020204" pitchFamily="34" charset="0"/>
                <a:cs typeface="Arial" panose="020B0604020202020204" pitchFamily="34" charset="0"/>
              </a:rPr>
              <a:t> sta per </a:t>
            </a:r>
            <a:r>
              <a:rPr lang="it-IT" altLang="it-IT" sz="1400" b="1" dirty="0" err="1">
                <a:solidFill>
                  <a:srgbClr val="002060"/>
                </a:solidFill>
                <a:latin typeface="Arial Black" panose="020B0A04020102020204" pitchFamily="34" charset="0"/>
                <a:cs typeface="Arial" panose="020B0604020202020204" pitchFamily="34" charset="0"/>
              </a:rPr>
              <a:t>Empathy</a:t>
            </a:r>
            <a:r>
              <a:rPr lang="it-IT" altLang="it-IT" sz="1400" b="1" dirty="0">
                <a:solidFill>
                  <a:srgbClr val="002060"/>
                </a:solidFill>
                <a:latin typeface="Arial Black" panose="020B0A04020102020204" pitchFamily="34" charset="0"/>
                <a:cs typeface="Arial" panose="020B0604020202020204" pitchFamily="34" charset="0"/>
              </a:rPr>
              <a:t> (Empatia): i bisogni individuali del bambino devono essere al primo posto per la formulazione del programma differenziato. </a:t>
            </a:r>
          </a:p>
          <a:p>
            <a:pPr marL="0" indent="0">
              <a:lnSpc>
                <a:spcPct val="120000"/>
              </a:lnSpc>
              <a:buFont typeface="Brush Script MT" panose="03060802040406070304" pitchFamily="66" charset="0"/>
              <a:buNone/>
            </a:pPr>
            <a:r>
              <a:rPr lang="it-IT" altLang="it-IT" sz="1400" b="1" dirty="0">
                <a:solidFill>
                  <a:srgbClr val="002060"/>
                </a:solidFill>
                <a:latin typeface="Arial Black" panose="020B0A04020102020204" pitchFamily="34" charset="0"/>
                <a:cs typeface="Arial" panose="020B0604020202020204" pitchFamily="34" charset="0"/>
              </a:rPr>
              <a:t>La </a:t>
            </a:r>
            <a:r>
              <a:rPr lang="it-IT" altLang="it-IT" sz="1400" b="1" dirty="0">
                <a:solidFill>
                  <a:srgbClr val="C00000"/>
                </a:solidFill>
                <a:latin typeface="Arial Black" panose="020B0A04020102020204" pitchFamily="34" charset="0"/>
                <a:cs typeface="Arial" panose="020B0604020202020204" pitchFamily="34" charset="0"/>
              </a:rPr>
              <a:t>L</a:t>
            </a:r>
            <a:r>
              <a:rPr lang="it-IT" altLang="it-IT" sz="1400" b="1" dirty="0">
                <a:solidFill>
                  <a:srgbClr val="002060"/>
                </a:solidFill>
                <a:latin typeface="Arial Black" panose="020B0A04020102020204" pitchFamily="34" charset="0"/>
                <a:cs typeface="Arial" panose="020B0604020202020204" pitchFamily="34" charset="0"/>
              </a:rPr>
              <a:t> sta per </a:t>
            </a:r>
            <a:r>
              <a:rPr lang="it-IT" altLang="it-IT" sz="1400" b="1" dirty="0" err="1">
                <a:solidFill>
                  <a:srgbClr val="002060"/>
                </a:solidFill>
                <a:latin typeface="Arial Black" panose="020B0A04020102020204" pitchFamily="34" charset="0"/>
                <a:cs typeface="Arial" panose="020B0604020202020204" pitchFamily="34" charset="0"/>
              </a:rPr>
              <a:t>Low</a:t>
            </a:r>
            <a:r>
              <a:rPr lang="it-IT" altLang="it-IT" sz="1400" b="1" dirty="0">
                <a:solidFill>
                  <a:srgbClr val="002060"/>
                </a:solidFill>
                <a:latin typeface="Arial Black" panose="020B0A04020102020204" pitchFamily="34" charset="0"/>
                <a:cs typeface="Arial" panose="020B0604020202020204" pitchFamily="34" charset="0"/>
              </a:rPr>
              <a:t>  </a:t>
            </a:r>
            <a:r>
              <a:rPr lang="it-IT" altLang="it-IT" sz="1400" b="1" dirty="0" err="1">
                <a:solidFill>
                  <a:srgbClr val="002060"/>
                </a:solidFill>
                <a:latin typeface="Arial Black" panose="020B0A04020102020204" pitchFamily="34" charset="0"/>
                <a:cs typeface="Arial" panose="020B0604020202020204" pitchFamily="34" charset="0"/>
              </a:rPr>
              <a:t>arousal</a:t>
            </a:r>
            <a:r>
              <a:rPr lang="it-IT" altLang="it-IT" sz="1400" b="1" dirty="0">
                <a:solidFill>
                  <a:srgbClr val="002060"/>
                </a:solidFill>
                <a:latin typeface="Arial Black" panose="020B0A04020102020204" pitchFamily="34" charset="0"/>
                <a:cs typeface="Arial" panose="020B0604020202020204" pitchFamily="34" charset="0"/>
              </a:rPr>
              <a:t> </a:t>
            </a:r>
            <a:r>
              <a:rPr lang="it-IT" altLang="it-IT" sz="1400" b="1" dirty="0" err="1">
                <a:solidFill>
                  <a:srgbClr val="002060"/>
                </a:solidFill>
                <a:latin typeface="Arial Black" panose="020B0A04020102020204" pitchFamily="34" charset="0"/>
                <a:cs typeface="Arial" panose="020B0604020202020204" pitchFamily="34" charset="0"/>
              </a:rPr>
              <a:t>settings</a:t>
            </a:r>
            <a:r>
              <a:rPr lang="it-IT" altLang="it-IT" sz="1400" b="1" dirty="0">
                <a:solidFill>
                  <a:srgbClr val="002060"/>
                </a:solidFill>
                <a:latin typeface="Arial Black" panose="020B0A04020102020204" pitchFamily="34" charset="0"/>
                <a:cs typeface="Arial" panose="020B0604020202020204" pitchFamily="34" charset="0"/>
              </a:rPr>
              <a:t> (</a:t>
            </a:r>
            <a:r>
              <a:rPr lang="it-IT" altLang="it-IT" sz="1400" b="1" dirty="0" err="1">
                <a:solidFill>
                  <a:srgbClr val="002060"/>
                </a:solidFill>
                <a:latin typeface="Arial Black" panose="020B0A04020102020204" pitchFamily="34" charset="0"/>
                <a:cs typeface="Arial" panose="020B0604020202020204" pitchFamily="34" charset="0"/>
              </a:rPr>
              <a:t>setting</a:t>
            </a:r>
            <a:r>
              <a:rPr lang="it-IT" altLang="it-IT" sz="1400" b="1" dirty="0">
                <a:solidFill>
                  <a:srgbClr val="002060"/>
                </a:solidFill>
                <a:latin typeface="Arial Black" panose="020B0A04020102020204" pitchFamily="34" charset="0"/>
                <a:cs typeface="Arial" panose="020B0604020202020204" pitchFamily="34" charset="0"/>
              </a:rPr>
              <a:t> di stimoli selezionati): l'ambiente di lavoro deve essere tranquillo e povero di stimoli in modo tale che il bambino non si innervosisca e non si distragga. </a:t>
            </a:r>
          </a:p>
          <a:p>
            <a:pPr marL="0" indent="0">
              <a:lnSpc>
                <a:spcPct val="120000"/>
              </a:lnSpc>
              <a:buFont typeface="Brush Script MT" panose="03060802040406070304" pitchFamily="66" charset="0"/>
              <a:buNone/>
            </a:pPr>
            <a:r>
              <a:rPr lang="it-IT" altLang="it-IT" sz="1400" b="1" dirty="0">
                <a:solidFill>
                  <a:srgbClr val="002060"/>
                </a:solidFill>
                <a:latin typeface="Arial Black" panose="020B0A04020102020204" pitchFamily="34" charset="0"/>
                <a:cs typeface="Arial" panose="020B0604020202020204" pitchFamily="34" charset="0"/>
              </a:rPr>
              <a:t>La </a:t>
            </a:r>
            <a:r>
              <a:rPr lang="it-IT" altLang="it-IT" sz="1400" b="1" dirty="0">
                <a:solidFill>
                  <a:srgbClr val="C00000"/>
                </a:solidFill>
                <a:latin typeface="Arial Black" panose="020B0A04020102020204" pitchFamily="34" charset="0"/>
                <a:cs typeface="Arial" panose="020B0604020202020204" pitchFamily="34" charset="0"/>
              </a:rPr>
              <a:t>L</a:t>
            </a:r>
            <a:r>
              <a:rPr lang="it-IT" altLang="it-IT" sz="1400" b="1" dirty="0">
                <a:solidFill>
                  <a:srgbClr val="002060"/>
                </a:solidFill>
                <a:latin typeface="Arial Black" panose="020B0A04020102020204" pitchFamily="34" charset="0"/>
                <a:cs typeface="Arial" panose="020B0604020202020204" pitchFamily="34" charset="0"/>
              </a:rPr>
              <a:t> sta per Links (collegamenti): è di fondamentale importanza la collaborazione con i genitori, le scuole, gli Enti del territorio. </a:t>
            </a:r>
          </a:p>
          <a:p>
            <a:pPr marL="0" indent="0">
              <a:lnSpc>
                <a:spcPct val="120000"/>
              </a:lnSpc>
              <a:buFont typeface="Brush Script MT" panose="03060802040406070304" pitchFamily="66" charset="0"/>
              <a:buNone/>
            </a:pPr>
            <a:r>
              <a:rPr lang="it-IT" altLang="it-IT" sz="1400" b="1" dirty="0">
                <a:solidFill>
                  <a:srgbClr val="002060"/>
                </a:solidFill>
                <a:latin typeface="Arial Black" panose="020B0A04020102020204" pitchFamily="34" charset="0"/>
                <a:cs typeface="Arial" panose="020B0604020202020204" pitchFamily="34" charset="0"/>
              </a:rPr>
              <a:t>Lo scopo è quello di ridurre le problematiche derivanti dai deficit nelle tre aree interessate dall'autismo (comunicazione, socializzazione, comportamento). Inoltre il metodo SPELL integra le metodologie proprie di diversi approcci per utilizzare quelle più adeguate alle esigenze di ogni singolo bambino</a:t>
            </a:r>
            <a:r>
              <a:rPr lang="it-IT" altLang="it-IT" sz="1600" b="1" dirty="0">
                <a:solidFill>
                  <a:srgbClr val="002060"/>
                </a:solidFill>
                <a:latin typeface="Arial Black" panose="020B0A04020102020204" pitchFamily="34" charset="0"/>
                <a:cs typeface="Arial" panose="020B0604020202020204" pitchFamily="34" charset="0"/>
              </a:rPr>
              <a:t>.</a:t>
            </a:r>
          </a:p>
          <a:p>
            <a:pPr marL="0" indent="0">
              <a:buFont typeface="Brush Script MT" panose="03060802040406070304" pitchFamily="66" charset="0"/>
              <a:buNone/>
            </a:pPr>
            <a:r>
              <a:rPr lang="it-IT" altLang="it-IT" sz="1600" dirty="0">
                <a:solidFill>
                  <a:srgbClr val="002060"/>
                </a:solidFill>
                <a:latin typeface="Arial" panose="020B0604020202020204" pitchFamily="34" charset="0"/>
                <a:cs typeface="Arial" panose="020B0604020202020204" pitchFamily="34" charset="0"/>
              </a:rPr>
              <a:t> </a:t>
            </a:r>
            <a:r>
              <a:rPr lang="it-IT" altLang="it-IT" sz="1600" i="1" dirty="0" smtClean="0">
                <a:solidFill>
                  <a:srgbClr val="002060"/>
                </a:solidFill>
                <a:latin typeface="Arial" panose="020B0604020202020204" pitchFamily="34" charset="0"/>
                <a:cs typeface="Arial" panose="020B0604020202020204" pitchFamily="34" charset="0"/>
              </a:rPr>
              <a:t>PS:</a:t>
            </a:r>
            <a:r>
              <a:rPr lang="it-IT" altLang="it-IT" sz="1600" dirty="0" smtClean="0">
                <a:solidFill>
                  <a:srgbClr val="002060"/>
                </a:solidFill>
                <a:latin typeface="Arial" panose="020B0604020202020204" pitchFamily="34" charset="0"/>
                <a:cs typeface="Arial" panose="020B0604020202020204" pitchFamily="34" charset="0"/>
              </a:rPr>
              <a:t> </a:t>
            </a:r>
            <a:r>
              <a:rPr lang="it-IT" altLang="it-IT" sz="1600" dirty="0">
                <a:solidFill>
                  <a:srgbClr val="002060"/>
                </a:solidFill>
                <a:latin typeface="Arial" panose="020B0604020202020204" pitchFamily="34" charset="0"/>
                <a:cs typeface="Arial" panose="020B0604020202020204" pitchFamily="34" charset="0"/>
              </a:rPr>
              <a:t>non c'è stata ancora nessuna valutazione formale del metodo. </a:t>
            </a:r>
          </a:p>
          <a:p>
            <a:endParaRPr lang="it-IT" sz="1600"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4262962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642593"/>
            <a:ext cx="10058400" cy="6002905"/>
          </a:xfrm>
        </p:spPr>
        <p:txBody>
          <a:bodyPr>
            <a:normAutofit/>
          </a:bodyPr>
          <a:lstStyle/>
          <a:p>
            <a:pPr algn="ctr"/>
            <a:r>
              <a:rPr lang="it-IT" b="1" dirty="0" smtClean="0">
                <a:solidFill>
                  <a:srgbClr val="FF0000"/>
                </a:solidFill>
              </a:rPr>
              <a:t>Secondo </a:t>
            </a:r>
            <a:r>
              <a:rPr lang="it-IT" b="1" dirty="0">
                <a:solidFill>
                  <a:srgbClr val="FF0000"/>
                </a:solidFill>
              </a:rPr>
              <a:t>alcuni studiosi molti personaggi famosi di ieri e di oggi mostrerebbero molte caratteristiche della Sindrome di Asperger, come ad esempio l’interesse in un solo campo e problemi nelle relazioni sociali. Tra questi figurano :</a:t>
            </a:r>
            <a:r>
              <a:rPr lang="it-IT" dirty="0"/>
              <a:t/>
            </a:r>
            <a:br>
              <a:rPr lang="it-IT" dirty="0"/>
            </a:br>
            <a:endParaRPr lang="it-IT" dirty="0"/>
          </a:p>
        </p:txBody>
      </p:sp>
      <p:sp>
        <p:nvSpPr>
          <p:cNvPr id="3" name="Segnaposto piè di pagina 2"/>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2438179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base"/>
            <a:r>
              <a:rPr lang="it-IT" b="1" dirty="0" smtClean="0"/>
              <a:t/>
            </a:r>
            <a:br>
              <a:rPr lang="it-IT" b="1" dirty="0" smtClean="0"/>
            </a:br>
            <a:r>
              <a:rPr lang="it-IT" b="1" dirty="0"/>
              <a:t/>
            </a:r>
            <a:br>
              <a:rPr lang="it-IT" b="1" dirty="0"/>
            </a:br>
            <a:r>
              <a:rPr lang="it-IT" b="1" dirty="0" smtClean="0"/>
              <a:t>Albert </a:t>
            </a:r>
            <a:r>
              <a:rPr lang="it-IT" b="1" dirty="0"/>
              <a:t>Einstein</a:t>
            </a:r>
            <a:r>
              <a:rPr lang="it-IT" dirty="0"/>
              <a:t>: fisico e filosofo, la sua grandezza consiste nell’aver mutato per sempre il modello di interpretazione del mondo fisico.</a:t>
            </a:r>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pic>
        <p:nvPicPr>
          <p:cNvPr id="5" name="Segnaposto contenuto 4" descr="https://mondoaspie.files.wordpress.com/2012/05/einstein-2.jpg?w=529">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49750" y="2907506"/>
            <a:ext cx="3492500" cy="2324100"/>
          </a:xfrm>
          <a:prstGeom prst="rect">
            <a:avLst/>
          </a:prstGeom>
          <a:noFill/>
          <a:ln>
            <a:noFill/>
          </a:ln>
        </p:spPr>
      </p:pic>
    </p:spTree>
    <p:extLst>
      <p:ext uri="{BB962C8B-B14F-4D97-AF65-F5344CB8AC3E}">
        <p14:creationId xmlns:p14="http://schemas.microsoft.com/office/powerpoint/2010/main" val="4291432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642593"/>
            <a:ext cx="10058400" cy="1843029"/>
          </a:xfrm>
        </p:spPr>
        <p:txBody>
          <a:bodyPr>
            <a:noAutofit/>
          </a:bodyPr>
          <a:lstStyle/>
          <a:p>
            <a:r>
              <a:rPr lang="it-IT" sz="3200" b="1" dirty="0" smtClean="0"/>
              <a:t/>
            </a:r>
            <a:br>
              <a:rPr lang="it-IT" sz="3200" b="1" dirty="0" smtClean="0"/>
            </a:br>
            <a:r>
              <a:rPr lang="it-IT" sz="3200" b="1" dirty="0" smtClean="0"/>
              <a:t>Wolfgang </a:t>
            </a:r>
            <a:r>
              <a:rPr lang="it-IT" sz="3200" b="1" dirty="0"/>
              <a:t>Amadeus Mozart</a:t>
            </a:r>
            <a:r>
              <a:rPr lang="it-IT" sz="3200" dirty="0"/>
              <a:t>: è stato un compositore, pianista, organista e violinista austriaco, a cui è universalmente riconosciuta la creazione di opere musicali di straordinario valore artistico.</a:t>
            </a:r>
            <a:br>
              <a:rPr lang="it-IT" sz="3200" dirty="0"/>
            </a:br>
            <a:endParaRPr lang="it-IT" sz="3200" dirty="0"/>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pic>
        <p:nvPicPr>
          <p:cNvPr id="5" name="Segnaposto contenuto 4" descr="https://mondoaspie.files.wordpress.com/2012/05/mozart-asperger.jpg?w=529">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870450" y="2412206"/>
            <a:ext cx="2451100" cy="3314700"/>
          </a:xfrm>
          <a:prstGeom prst="rect">
            <a:avLst/>
          </a:prstGeom>
          <a:noFill/>
          <a:ln>
            <a:noFill/>
          </a:ln>
        </p:spPr>
      </p:pic>
    </p:spTree>
    <p:extLst>
      <p:ext uri="{BB962C8B-B14F-4D97-AF65-F5344CB8AC3E}">
        <p14:creationId xmlns:p14="http://schemas.microsoft.com/office/powerpoint/2010/main" val="1412093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b="1" dirty="0"/>
              <a:t>Alfred Joseph Hitchcock: è stato un regista e produttore cinematografico britannico. Per le numerose invenzioni apportate al mezzo cinematografico è considerato una delle personalità più importanti della storia del cinema. </a:t>
            </a:r>
            <a:r>
              <a:rPr lang="it-IT" sz="2400" b="1" dirty="0"/>
              <a:t>È conosciuto, grazie ai suoi capolavori </a:t>
            </a:r>
            <a:r>
              <a:rPr lang="it-IT" sz="2400" b="1" i="1" dirty="0"/>
              <a:t>thriller</a:t>
            </a:r>
            <a:r>
              <a:rPr lang="it-IT" sz="2400" b="1" dirty="0"/>
              <a:t>, come «</a:t>
            </a:r>
            <a:r>
              <a:rPr lang="it-IT" sz="2400" b="1" i="1" dirty="0"/>
              <a:t>maestro del brivido</a:t>
            </a:r>
            <a:r>
              <a:rPr lang="it-IT" sz="2400" b="1" dirty="0"/>
              <a:t>».</a:t>
            </a:r>
            <a:r>
              <a:rPr lang="it-IT" sz="2400" dirty="0"/>
              <a:t/>
            </a:r>
            <a:br>
              <a:rPr lang="it-IT" sz="2400" dirty="0"/>
            </a:br>
            <a:endParaRPr lang="it-IT" sz="2400" dirty="0"/>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pic>
        <p:nvPicPr>
          <p:cNvPr id="5" name="Segnaposto contenuto 4" descr="Alfred Hitchcock"/>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99000" y="2520156"/>
            <a:ext cx="2794000" cy="3098800"/>
          </a:xfrm>
          <a:prstGeom prst="rect">
            <a:avLst/>
          </a:prstGeom>
          <a:noFill/>
          <a:ln>
            <a:noFill/>
          </a:ln>
        </p:spPr>
      </p:pic>
    </p:spTree>
    <p:extLst>
      <p:ext uri="{BB962C8B-B14F-4D97-AF65-F5344CB8AC3E}">
        <p14:creationId xmlns:p14="http://schemas.microsoft.com/office/powerpoint/2010/main" val="1481532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a:t>Steven Allan Spielberg</a:t>
            </a:r>
            <a:r>
              <a:rPr lang="it-IT" sz="3600" dirty="0"/>
              <a:t>:  è un regista, sceneggiatore e produttore cinematografico statunitense.</a:t>
            </a:r>
            <a:br>
              <a:rPr lang="it-IT" sz="3600" dirty="0"/>
            </a:br>
            <a:endParaRPr lang="it-IT" sz="3600" dirty="0"/>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pic>
        <p:nvPicPr>
          <p:cNvPr id="5" name="Segnaposto contenuto 4" descr="https://mondoaspie.files.wordpress.com/2012/05/steven-spielberg-asperger.jpg?w=272&amp;h=300">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852416" y="2702528"/>
            <a:ext cx="2487168" cy="2734056"/>
          </a:xfrm>
          <a:prstGeom prst="rect">
            <a:avLst/>
          </a:prstGeom>
          <a:noFill/>
          <a:ln>
            <a:noFill/>
          </a:ln>
        </p:spPr>
      </p:pic>
    </p:spTree>
    <p:extLst>
      <p:ext uri="{BB962C8B-B14F-4D97-AF65-F5344CB8AC3E}">
        <p14:creationId xmlns:p14="http://schemas.microsoft.com/office/powerpoint/2010/main" val="1678839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16980" y="425001"/>
            <a:ext cx="2432304" cy="5950041"/>
          </a:xfrm>
        </p:spPr>
        <p:txBody>
          <a:bodyPr/>
          <a:lstStyle/>
          <a:p>
            <a:r>
              <a:rPr lang="it-IT" sz="2400" b="1" dirty="0" smtClean="0"/>
              <a:t/>
            </a:r>
            <a:br>
              <a:rPr lang="it-IT" sz="2400" b="1" dirty="0" smtClean="0"/>
            </a:br>
            <a:r>
              <a:rPr lang="it-IT" sz="2400" b="1" dirty="0"/>
              <a:t/>
            </a:r>
            <a:br>
              <a:rPr lang="it-IT" sz="2400" b="1" dirty="0"/>
            </a:br>
            <a:r>
              <a:rPr lang="it-IT" sz="2400" b="1" dirty="0" smtClean="0"/>
              <a:t/>
            </a:r>
            <a:br>
              <a:rPr lang="it-IT" sz="2400" b="1" dirty="0" smtClean="0"/>
            </a:br>
            <a:r>
              <a:rPr lang="it-IT" sz="2400" b="1" dirty="0"/>
              <a:t/>
            </a:r>
            <a:br>
              <a:rPr lang="it-IT" sz="2400" b="1" dirty="0"/>
            </a:br>
            <a:r>
              <a:rPr lang="it-IT" sz="2400" b="1" dirty="0" smtClean="0"/>
              <a:t/>
            </a:r>
            <a:br>
              <a:rPr lang="it-IT" sz="2400" b="1" dirty="0" smtClean="0"/>
            </a:br>
            <a:r>
              <a:rPr lang="it-IT" sz="2400" b="1" dirty="0" smtClean="0"/>
              <a:t/>
            </a:r>
            <a:br>
              <a:rPr lang="it-IT" sz="2400" b="1" dirty="0" smtClean="0"/>
            </a:br>
            <a:r>
              <a:rPr lang="it-IT" sz="2400" b="1" dirty="0"/>
              <a:t/>
            </a:r>
            <a:br>
              <a:rPr lang="it-IT" sz="2400" b="1" dirty="0"/>
            </a:br>
            <a:r>
              <a:rPr lang="it-IT" sz="2400" b="1" dirty="0" smtClean="0"/>
              <a:t/>
            </a:r>
            <a:br>
              <a:rPr lang="it-IT" sz="2400" b="1" dirty="0" smtClean="0"/>
            </a:br>
            <a:r>
              <a:rPr lang="it-IT" sz="2400" b="1" dirty="0"/>
              <a:t/>
            </a:r>
            <a:br>
              <a:rPr lang="it-IT" sz="2400" b="1" dirty="0"/>
            </a:br>
            <a:r>
              <a:rPr lang="it-IT" sz="2400" b="1" dirty="0" smtClean="0"/>
              <a:t/>
            </a:r>
            <a:br>
              <a:rPr lang="it-IT" sz="2400" b="1" dirty="0" smtClean="0"/>
            </a:br>
            <a:r>
              <a:rPr lang="it-IT" sz="2400" b="1" dirty="0"/>
              <a:t/>
            </a:r>
            <a:br>
              <a:rPr lang="it-IT" sz="2400" b="1" dirty="0"/>
            </a:br>
            <a:r>
              <a:rPr lang="it-IT" sz="2400" b="1" dirty="0" smtClean="0"/>
              <a:t/>
            </a:r>
            <a:br>
              <a:rPr lang="it-IT" sz="2400" b="1" dirty="0" smtClean="0"/>
            </a:br>
            <a:r>
              <a:rPr lang="it-IT" sz="2400" b="1" dirty="0"/>
              <a:t/>
            </a:r>
            <a:br>
              <a:rPr lang="it-IT" sz="2400" b="1" dirty="0"/>
            </a:br>
            <a:r>
              <a:rPr lang="it-IT" sz="2400" b="1" dirty="0" smtClean="0"/>
              <a:t/>
            </a:r>
            <a:br>
              <a:rPr lang="it-IT" sz="2400" b="1" dirty="0" smtClean="0"/>
            </a:br>
            <a:r>
              <a:rPr lang="it-IT" sz="2400" b="1" dirty="0"/>
              <a:t/>
            </a:r>
            <a:br>
              <a:rPr lang="it-IT" sz="2400" b="1" dirty="0"/>
            </a:br>
            <a:r>
              <a:rPr lang="it-IT" sz="2400" b="1" dirty="0" smtClean="0"/>
              <a:t/>
            </a:r>
            <a:br>
              <a:rPr lang="it-IT" sz="2400" b="1" dirty="0" smtClean="0"/>
            </a:br>
            <a:r>
              <a:rPr lang="it-IT" sz="2400" b="1" dirty="0"/>
              <a:t/>
            </a:r>
            <a:br>
              <a:rPr lang="it-IT" sz="2400" b="1" dirty="0"/>
            </a:br>
            <a:r>
              <a:rPr lang="it-IT" sz="2400" b="1" dirty="0" smtClean="0"/>
              <a:t/>
            </a:r>
            <a:br>
              <a:rPr lang="it-IT" sz="2400" b="1" dirty="0" smtClean="0"/>
            </a:br>
            <a:r>
              <a:rPr lang="it-IT" sz="2400" b="1" dirty="0"/>
              <a:t/>
            </a:r>
            <a:br>
              <a:rPr lang="it-IT" sz="2400" b="1" dirty="0"/>
            </a:br>
            <a:r>
              <a:rPr lang="it-IT" dirty="0"/>
              <a:t/>
            </a:r>
            <a:br>
              <a:rPr lang="it-IT" dirty="0"/>
            </a:br>
            <a:endParaRPr lang="it-IT" dirty="0"/>
          </a:p>
        </p:txBody>
      </p:sp>
      <p:pic>
        <p:nvPicPr>
          <p:cNvPr id="5" name="Segnaposto immagine 4"/>
          <p:cNvPicPr>
            <a:picLocks noGrp="1" noChangeAspect="1"/>
          </p:cNvPicPr>
          <p:nvPr>
            <p:ph type="pic" idx="1"/>
          </p:nvPr>
        </p:nvPicPr>
        <p:blipFill>
          <a:blip r:embed="rId3">
            <a:extLst>
              <a:ext uri="{28A0092B-C50C-407E-A947-70E740481C1C}">
                <a14:useLocalDpi xmlns:a14="http://schemas.microsoft.com/office/drawing/2010/main" val="0"/>
              </a:ext>
            </a:extLst>
          </a:blip>
          <a:srcRect t="130" b="130"/>
          <a:stretch>
            <a:fillRect/>
          </a:stretch>
        </p:blipFill>
        <p:spPr>
          <a:xfrm>
            <a:off x="230263" y="237744"/>
            <a:ext cx="8531352" cy="6382512"/>
          </a:xfrm>
        </p:spPr>
      </p:pic>
      <p:sp>
        <p:nvSpPr>
          <p:cNvPr id="4" name="Segnaposto testo 3"/>
          <p:cNvSpPr>
            <a:spLocks noGrp="1"/>
          </p:cNvSpPr>
          <p:nvPr>
            <p:ph type="body" sz="half" idx="2"/>
          </p:nvPr>
        </p:nvSpPr>
        <p:spPr>
          <a:xfrm>
            <a:off x="8255358" y="237744"/>
            <a:ext cx="3786387" cy="6278966"/>
          </a:xfrm>
        </p:spPr>
        <p:txBody>
          <a:bodyPr>
            <a:noAutofit/>
          </a:bodyPr>
          <a:lstStyle/>
          <a:p>
            <a:pPr algn="ctr"/>
            <a:endParaRPr lang="it-IT" sz="3600" b="1" dirty="0" smtClean="0"/>
          </a:p>
          <a:p>
            <a:pPr algn="ctr"/>
            <a:endParaRPr lang="it-IT" sz="3600" b="1" dirty="0"/>
          </a:p>
          <a:p>
            <a:pPr algn="ctr"/>
            <a:r>
              <a:rPr lang="it-IT" sz="3600" b="1" dirty="0" smtClean="0">
                <a:solidFill>
                  <a:srgbClr val="FF0000"/>
                </a:solidFill>
              </a:rPr>
              <a:t>DAL 2010 </a:t>
            </a:r>
          </a:p>
          <a:p>
            <a:pPr algn="ctr"/>
            <a:r>
              <a:rPr lang="it-IT" sz="3600" b="1" dirty="0" smtClean="0">
                <a:solidFill>
                  <a:srgbClr val="FF0000"/>
                </a:solidFill>
              </a:rPr>
              <a:t>I LICEI </a:t>
            </a:r>
            <a:r>
              <a:rPr lang="it-IT" sz="2400" b="1" dirty="0" smtClean="0">
                <a:solidFill>
                  <a:srgbClr val="FF0000"/>
                </a:solidFill>
              </a:rPr>
              <a:t>DI BELVEDERE SPERIMENTANO IL </a:t>
            </a:r>
            <a:r>
              <a:rPr lang="it-IT" sz="3200" b="1" dirty="0" smtClean="0">
                <a:solidFill>
                  <a:srgbClr val="FF0000"/>
                </a:solidFill>
              </a:rPr>
              <a:t>DIPARTIMENTO DI DIDATTICA DIFFERENZIATA</a:t>
            </a:r>
            <a:endParaRPr lang="it-IT" sz="3200" b="1" dirty="0">
              <a:solidFill>
                <a:srgbClr val="FF0000"/>
              </a:solidFill>
            </a:endParaRPr>
          </a:p>
        </p:txBody>
      </p:sp>
      <p:sp>
        <p:nvSpPr>
          <p:cNvPr id="6" name="Rettangolo 5"/>
          <p:cNvSpPr/>
          <p:nvPr/>
        </p:nvSpPr>
        <p:spPr>
          <a:xfrm rot="20268984">
            <a:off x="658862" y="1966908"/>
            <a:ext cx="7974972" cy="3416320"/>
          </a:xfrm>
          <a:prstGeom prst="rect">
            <a:avLst/>
          </a:prstGeom>
        </p:spPr>
        <p:txBody>
          <a:bodyPr wrap="square">
            <a:spAutoFit/>
          </a:bodyPr>
          <a:lstStyle/>
          <a:p>
            <a:pPr algn="ctr"/>
            <a:r>
              <a:rPr lang="it-IT" sz="7200" b="1" dirty="0" smtClean="0">
                <a:solidFill>
                  <a:srgbClr val="FFFF00"/>
                </a:solidFill>
                <a:latin typeface="Algerian" panose="04020705040A02060702" pitchFamily="82" charset="0"/>
              </a:rPr>
              <a:t>DIPARTIMENTO DI DIDATTICA DIFFERENZIATA</a:t>
            </a:r>
            <a:endParaRPr lang="it-IT" sz="7200" dirty="0">
              <a:solidFill>
                <a:srgbClr val="FFFF00"/>
              </a:solidFill>
              <a:latin typeface="Algerian" panose="04020705040A02060702" pitchFamily="82" charset="0"/>
            </a:endParaRPr>
          </a:p>
        </p:txBody>
      </p:sp>
      <p:sp>
        <p:nvSpPr>
          <p:cNvPr id="7" name="Segnaposto piè di pagina 6"/>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161989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000" b="1" dirty="0"/>
              <a:t>Satoshi Tajiri</a:t>
            </a:r>
            <a:r>
              <a:rPr lang="it-IT" sz="4000" dirty="0"/>
              <a:t>: è un informatico giapponese. È il creatore della serie di videogiochi Pokémon</a:t>
            </a:r>
            <a:r>
              <a:rPr lang="it-IT" sz="4000" dirty="0"/>
              <a:t>.</a:t>
            </a:r>
            <a:r>
              <a:rPr lang="it-IT" dirty="0"/>
              <a:t/>
            </a:r>
            <a:br>
              <a:rPr lang="it-IT" dirty="0"/>
            </a:br>
            <a:endParaRPr lang="it-IT" dirty="0"/>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pic>
        <p:nvPicPr>
          <p:cNvPr id="5" name="Segnaposto contenuto 4" descr="https://mondoaspie.files.wordpress.com/2012/05/satoshi-tajiri.jpg?w=529">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94200" y="2945606"/>
            <a:ext cx="3403600" cy="2247900"/>
          </a:xfrm>
          <a:prstGeom prst="rect">
            <a:avLst/>
          </a:prstGeom>
          <a:noFill/>
          <a:ln>
            <a:noFill/>
          </a:ln>
        </p:spPr>
      </p:pic>
    </p:spTree>
    <p:extLst>
      <p:ext uri="{BB962C8B-B14F-4D97-AF65-F5344CB8AC3E}">
        <p14:creationId xmlns:p14="http://schemas.microsoft.com/office/powerpoint/2010/main" val="3083484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smtClean="0"/>
              <a:t/>
            </a:r>
            <a:br>
              <a:rPr lang="it-IT" sz="4000" b="1" dirty="0" smtClean="0"/>
            </a:br>
            <a:r>
              <a:rPr lang="it-IT" sz="4000" b="1" dirty="0" smtClean="0"/>
              <a:t/>
            </a:r>
            <a:br>
              <a:rPr lang="it-IT" sz="4000" b="1" dirty="0" smtClean="0"/>
            </a:br>
            <a:r>
              <a:rPr lang="it-IT" sz="2700" b="1" dirty="0" smtClean="0">
                <a:solidFill>
                  <a:srgbClr val="FF0000"/>
                </a:solidFill>
              </a:rPr>
              <a:t>Immanuel Kant  George Orwell</a:t>
            </a:r>
            <a:r>
              <a:rPr lang="it-IT" sz="2700" b="1" dirty="0">
                <a:solidFill>
                  <a:srgbClr val="FF0000"/>
                </a:solidFill>
              </a:rPr>
              <a:t> Andy Warhol</a:t>
            </a:r>
            <a:br>
              <a:rPr lang="it-IT" sz="2700" b="1" dirty="0">
                <a:solidFill>
                  <a:srgbClr val="FF0000"/>
                </a:solidFill>
              </a:rPr>
            </a:br>
            <a:r>
              <a:rPr lang="it-IT" sz="2700" b="1" dirty="0">
                <a:solidFill>
                  <a:srgbClr val="FF0000"/>
                </a:solidFill>
              </a:rPr>
              <a:t>Ludwig van </a:t>
            </a:r>
            <a:r>
              <a:rPr lang="it-IT" sz="2700" b="1" dirty="0" smtClean="0">
                <a:solidFill>
                  <a:srgbClr val="FF0000"/>
                </a:solidFill>
              </a:rPr>
              <a:t>Beethoven</a:t>
            </a:r>
            <a:r>
              <a:rPr lang="it-IT" sz="2700" b="1" dirty="0">
                <a:solidFill>
                  <a:srgbClr val="FF0000"/>
                </a:solidFill>
              </a:rPr>
              <a:t> Fëdor </a:t>
            </a:r>
            <a:r>
              <a:rPr lang="it-IT" sz="2700" b="1" dirty="0" err="1">
                <a:solidFill>
                  <a:srgbClr val="FF0000"/>
                </a:solidFill>
              </a:rPr>
              <a:t>Michajlovič</a:t>
            </a:r>
            <a:r>
              <a:rPr lang="it-IT" sz="2700" b="1" dirty="0">
                <a:solidFill>
                  <a:srgbClr val="FF0000"/>
                </a:solidFill>
              </a:rPr>
              <a:t> </a:t>
            </a:r>
            <a:r>
              <a:rPr lang="it-IT" sz="2700" b="1" dirty="0" smtClean="0">
                <a:solidFill>
                  <a:srgbClr val="FF0000"/>
                </a:solidFill>
              </a:rPr>
              <a:t>Dostoevskij</a:t>
            </a:r>
            <a:br>
              <a:rPr lang="it-IT" sz="2700" b="1" dirty="0" smtClean="0">
                <a:solidFill>
                  <a:srgbClr val="FF0000"/>
                </a:solidFill>
              </a:rPr>
            </a:br>
            <a:r>
              <a:rPr lang="it-IT" sz="2700" b="1" dirty="0">
                <a:solidFill>
                  <a:srgbClr val="FF0000"/>
                </a:solidFill>
              </a:rPr>
              <a:t>Hans Christian </a:t>
            </a:r>
            <a:r>
              <a:rPr lang="it-IT" sz="2700" b="1" dirty="0" smtClean="0">
                <a:solidFill>
                  <a:srgbClr val="FF0000"/>
                </a:solidFill>
              </a:rPr>
              <a:t>Andersen Michelangelo Buonarroti, Charles Darwin</a:t>
            </a:r>
            <a:r>
              <a:rPr lang="it-IT" sz="2700" b="1" dirty="0"/>
              <a:t/>
            </a:r>
            <a:br>
              <a:rPr lang="it-IT" sz="2700" b="1" dirty="0"/>
            </a:br>
            <a:r>
              <a:rPr lang="it-IT" sz="2700" b="1" dirty="0"/>
              <a:t/>
            </a:r>
            <a:br>
              <a:rPr lang="it-IT" sz="2700" b="1" dirty="0"/>
            </a:br>
            <a:r>
              <a:rPr lang="it-IT" dirty="0"/>
              <a:t/>
            </a:r>
            <a:br>
              <a:rPr lang="it-IT" dirty="0"/>
            </a:br>
            <a:endParaRPr lang="it-IT" dirty="0"/>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pic>
        <p:nvPicPr>
          <p:cNvPr id="5" name="Segnaposto contenuto 4" descr="Immanuel Kant">
            <a:hlinkClick r:id="rId3"/>
          </p:cNvPr>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682580" y="1749741"/>
            <a:ext cx="2015944" cy="2364623"/>
          </a:xfrm>
          <a:prstGeom prst="rect">
            <a:avLst/>
          </a:prstGeom>
          <a:noFill/>
          <a:ln>
            <a:noFill/>
          </a:ln>
        </p:spPr>
      </p:pic>
      <p:pic>
        <p:nvPicPr>
          <p:cNvPr id="6" name="Immagine 5" descr="George Orwell">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3082744" y="1824435"/>
            <a:ext cx="1839598" cy="2215233"/>
          </a:xfrm>
          <a:prstGeom prst="rect">
            <a:avLst/>
          </a:prstGeom>
          <a:noFill/>
          <a:ln>
            <a:noFill/>
          </a:ln>
        </p:spPr>
      </p:pic>
      <p:pic>
        <p:nvPicPr>
          <p:cNvPr id="2050" name="Picture 2" descr="http://aspierina.giaki.org/wp-content/uploads/2014/01/270px-Andy_Warhol_by_Jack_Mitchell.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06562" y="1826544"/>
            <a:ext cx="2213387" cy="221101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Ludwig van Beethove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04169" y="1749741"/>
            <a:ext cx="2095500" cy="228781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Fëdor Dostoevskij"/>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2802" y="4248150"/>
            <a:ext cx="2095500" cy="210113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ans Christian Andersen"/>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82111" y="4229994"/>
            <a:ext cx="1866900" cy="211929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Michelangelo Buonarroti"/>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92820" y="4248150"/>
            <a:ext cx="2095500" cy="2101136"/>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aspierina.giaki.org/wp-content/uploads/2014/01/250px-Charles_Robert_Darwin_by_John_Collier.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86966" y="4191171"/>
            <a:ext cx="2381250" cy="2119292"/>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Risultati immagini per emotico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091311" y="4339510"/>
            <a:ext cx="1783441" cy="2009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113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altLang="it-IT" b="1" dirty="0">
                <a:solidFill>
                  <a:srgbClr val="33CC33"/>
                </a:solidFill>
                <a:latin typeface="Calibri" panose="020F0502020204030204" pitchFamily="34" charset="0"/>
                <a:cs typeface="Arial" panose="020B0604020202020204" pitchFamily="34" charset="0"/>
              </a:rPr>
              <a:t>AUTISM SOCIETY OF </a:t>
            </a:r>
            <a:r>
              <a:rPr lang="it-IT" altLang="it-IT" b="1" dirty="0" smtClean="0">
                <a:solidFill>
                  <a:srgbClr val="33CC33"/>
                </a:solidFill>
                <a:latin typeface="Calibri" panose="020F0502020204030204" pitchFamily="34" charset="0"/>
                <a:cs typeface="Arial" panose="020B0604020202020204" pitchFamily="34" charset="0"/>
              </a:rPr>
              <a:t>AMERICA</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altLang="it-IT" sz="3200" dirty="0" smtClean="0">
                <a:solidFill>
                  <a:srgbClr val="FF3399"/>
                </a:solidFill>
                <a:latin typeface="Calibri" panose="020F0502020204030204" pitchFamily="34" charset="0"/>
                <a:cs typeface="Arial" panose="020B0604020202020204" pitchFamily="34" charset="0"/>
              </a:rPr>
              <a:t>“</a:t>
            </a:r>
            <a:r>
              <a:rPr lang="it-IT" altLang="it-IT" sz="3200" dirty="0">
                <a:solidFill>
                  <a:srgbClr val="FF3399"/>
                </a:solidFill>
                <a:latin typeface="Calibri" panose="020F0502020204030204" pitchFamily="34" charset="0"/>
                <a:cs typeface="Arial" panose="020B0604020202020204" pitchFamily="34" charset="0"/>
              </a:rPr>
              <a:t>L’autismo è una disabilità che ostacola severamente lo sviluppo nel corso della vita e che appare nei primi 3 anni. Risultato di un disordine neurologico che danneggia il funzionamento cerebrale, l’autismo e i suoi sintomi compaiono su circa 15 casi su 10.000 nascite. Esso è 4 volte più comune nei maschi. È stato riscontrato in tutto il mondo e di qualunque provenienza razziale, etnica e sociale.”</a:t>
            </a:r>
          </a:p>
          <a:p>
            <a:endParaRPr lang="it-IT" dirty="0"/>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69641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616837"/>
            <a:ext cx="10058400" cy="1371600"/>
          </a:xfrm>
        </p:spPr>
        <p:txBody>
          <a:bodyPr>
            <a:normAutofit fontScale="90000"/>
          </a:bodyPr>
          <a:lstStyle/>
          <a:p>
            <a:pPr algn="ctr"/>
            <a:r>
              <a:rPr lang="it-IT" b="1" dirty="0" smtClean="0">
                <a:solidFill>
                  <a:srgbClr val="0070C0"/>
                </a:solidFill>
              </a:rPr>
              <a:t>CARATTERISTICHE CLINICHE DELL’AUTISMO </a:t>
            </a:r>
            <a:endParaRPr lang="it-IT" b="1" dirty="0">
              <a:solidFill>
                <a:srgbClr val="0070C0"/>
              </a:solidFill>
            </a:endParaRPr>
          </a:p>
        </p:txBody>
      </p:sp>
      <p:sp>
        <p:nvSpPr>
          <p:cNvPr id="3" name="Segnaposto contenuto 2"/>
          <p:cNvSpPr>
            <a:spLocks noGrp="1"/>
          </p:cNvSpPr>
          <p:nvPr>
            <p:ph idx="1"/>
          </p:nvPr>
        </p:nvSpPr>
        <p:spPr/>
        <p:txBody>
          <a:bodyPr>
            <a:noAutofit/>
          </a:bodyPr>
          <a:lstStyle/>
          <a:p>
            <a:pPr algn="just">
              <a:buFont typeface="Arial" panose="020B0604020202020204" pitchFamily="34" charset="0"/>
              <a:buChar char="•"/>
            </a:pPr>
            <a:r>
              <a:rPr lang="it-IT" altLang="it-IT" sz="4000" dirty="0" smtClean="0">
                <a:solidFill>
                  <a:srgbClr val="FF3399"/>
                </a:solidFill>
                <a:latin typeface="Calibri" panose="020F0502020204030204" pitchFamily="34" charset="0"/>
                <a:cs typeface="Arial" panose="020B0604020202020204" pitchFamily="34" charset="0"/>
              </a:rPr>
              <a:t> </a:t>
            </a:r>
            <a:r>
              <a:rPr lang="it-IT" altLang="it-IT" sz="4000" dirty="0">
                <a:solidFill>
                  <a:srgbClr val="FF3399"/>
                </a:solidFill>
                <a:latin typeface="Calibri" panose="020F0502020204030204" pitchFamily="34" charset="0"/>
                <a:cs typeface="Arial" panose="020B0604020202020204" pitchFamily="34" charset="0"/>
              </a:rPr>
              <a:t>Compromissione dell’interazione sociale</a:t>
            </a:r>
            <a:r>
              <a:rPr lang="it-IT" altLang="it-IT" sz="4000" dirty="0" smtClean="0">
                <a:solidFill>
                  <a:srgbClr val="FF3399"/>
                </a:solidFill>
                <a:latin typeface="Calibri" panose="020F0502020204030204" pitchFamily="34" charset="0"/>
                <a:cs typeface="Arial" panose="020B0604020202020204" pitchFamily="34" charset="0"/>
              </a:rPr>
              <a:t>;</a:t>
            </a:r>
            <a:endParaRPr lang="it-IT" altLang="it-IT" sz="4000" dirty="0">
              <a:solidFill>
                <a:srgbClr val="FF3399"/>
              </a:solidFill>
              <a:latin typeface="Calibri" panose="020F0502020204030204" pitchFamily="34" charset="0"/>
              <a:cs typeface="Arial" panose="020B0604020202020204" pitchFamily="34" charset="0"/>
            </a:endParaRPr>
          </a:p>
          <a:p>
            <a:pPr algn="just">
              <a:buFont typeface="Arial" panose="020B0604020202020204" pitchFamily="34" charset="0"/>
              <a:buChar char="•"/>
            </a:pPr>
            <a:r>
              <a:rPr lang="it-IT" altLang="it-IT" sz="4000" dirty="0">
                <a:solidFill>
                  <a:srgbClr val="FF3399"/>
                </a:solidFill>
                <a:latin typeface="Calibri" panose="020F0502020204030204" pitchFamily="34" charset="0"/>
                <a:cs typeface="Arial" panose="020B0604020202020204" pitchFamily="34" charset="0"/>
              </a:rPr>
              <a:t> Alterazione della comunicazione verbale e non verbale</a:t>
            </a:r>
            <a:r>
              <a:rPr lang="it-IT" altLang="it-IT" sz="4000" dirty="0" smtClean="0">
                <a:solidFill>
                  <a:srgbClr val="FF3399"/>
                </a:solidFill>
                <a:latin typeface="Calibri" panose="020F0502020204030204" pitchFamily="34" charset="0"/>
                <a:cs typeface="Arial" panose="020B0604020202020204" pitchFamily="34" charset="0"/>
              </a:rPr>
              <a:t>;</a:t>
            </a:r>
            <a:endParaRPr lang="it-IT" altLang="it-IT" sz="4000" dirty="0">
              <a:solidFill>
                <a:srgbClr val="FF3399"/>
              </a:solidFill>
              <a:latin typeface="Calibri" panose="020F0502020204030204" pitchFamily="34" charset="0"/>
              <a:cs typeface="Arial" panose="020B0604020202020204" pitchFamily="34" charset="0"/>
            </a:endParaRPr>
          </a:p>
          <a:p>
            <a:pPr algn="just">
              <a:buFont typeface="Arial" panose="020B0604020202020204" pitchFamily="34" charset="0"/>
              <a:buChar char="•"/>
            </a:pPr>
            <a:r>
              <a:rPr lang="it-IT" altLang="it-IT" sz="4000" dirty="0">
                <a:solidFill>
                  <a:srgbClr val="FF3399"/>
                </a:solidFill>
                <a:latin typeface="Calibri" panose="020F0502020204030204" pitchFamily="34" charset="0"/>
                <a:cs typeface="Arial" panose="020B0604020202020204" pitchFamily="34" charset="0"/>
              </a:rPr>
              <a:t> Repertorio di attività ed interessi ristretti e stereotipati</a:t>
            </a:r>
            <a:r>
              <a:rPr lang="it-IT" altLang="it-IT" sz="4000" dirty="0" smtClean="0">
                <a:solidFill>
                  <a:srgbClr val="FF3399"/>
                </a:solidFill>
                <a:latin typeface="Calibri" panose="020F0502020204030204" pitchFamily="34" charset="0"/>
                <a:cs typeface="Arial" panose="020B0604020202020204" pitchFamily="34" charset="0"/>
              </a:rPr>
              <a:t>;</a:t>
            </a:r>
            <a:endParaRPr lang="it-IT" altLang="it-IT" sz="4000" dirty="0">
              <a:solidFill>
                <a:srgbClr val="FF3399"/>
              </a:solidFill>
              <a:latin typeface="Calibri" panose="020F0502020204030204" pitchFamily="34" charset="0"/>
              <a:cs typeface="Arial" panose="020B0604020202020204" pitchFamily="34" charset="0"/>
            </a:endParaRPr>
          </a:p>
          <a:p>
            <a:pPr algn="just">
              <a:buFont typeface="Arial" panose="020B0604020202020204" pitchFamily="34" charset="0"/>
              <a:buChar char="•"/>
            </a:pPr>
            <a:r>
              <a:rPr lang="it-IT" altLang="it-IT" sz="4000" dirty="0">
                <a:solidFill>
                  <a:srgbClr val="FF3399"/>
                </a:solidFill>
                <a:latin typeface="Calibri" panose="020F0502020204030204" pitchFamily="34" charset="0"/>
                <a:cs typeface="Arial" panose="020B0604020202020204" pitchFamily="34" charset="0"/>
              </a:rPr>
              <a:t> Insorgenza precoce (prima dei 3-5 anni).</a:t>
            </a:r>
            <a:endParaRPr lang="it-IT" altLang="it-IT" sz="4000" dirty="0">
              <a:solidFill>
                <a:srgbClr val="FF3399"/>
              </a:solidFill>
              <a:latin typeface="Calibri" panose="020F0502020204030204" pitchFamily="34" charset="0"/>
              <a:cs typeface="Arial" panose="020B0604020202020204" pitchFamily="34" charset="0"/>
            </a:endParaRPr>
          </a:p>
        </p:txBody>
      </p:sp>
      <p:sp>
        <p:nvSpPr>
          <p:cNvPr id="6" name="Segnaposto piè di pagina 5"/>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350420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5400" dirty="0"/>
              <a:t>Il riservato </a:t>
            </a:r>
            <a:r>
              <a:rPr lang="it-IT" sz="5400" dirty="0" smtClean="0"/>
              <a:t/>
            </a:r>
            <a:br>
              <a:rPr lang="it-IT" sz="5400" dirty="0" smtClean="0"/>
            </a:br>
            <a:r>
              <a:rPr lang="it-IT" sz="5400" dirty="0" smtClean="0"/>
              <a:t>Il </a:t>
            </a:r>
            <a:r>
              <a:rPr lang="it-IT" sz="5400" dirty="0"/>
              <a:t>passivo </a:t>
            </a:r>
            <a:r>
              <a:rPr lang="it-IT" sz="5400" dirty="0" smtClean="0"/>
              <a:t/>
            </a:r>
            <a:br>
              <a:rPr lang="it-IT" sz="5400" dirty="0" smtClean="0"/>
            </a:br>
            <a:r>
              <a:rPr lang="it-IT" sz="5400" dirty="0" smtClean="0"/>
              <a:t>L’attivo </a:t>
            </a:r>
            <a:r>
              <a:rPr lang="it-IT" sz="5400" dirty="0"/>
              <a:t>ma bizzarro</a:t>
            </a:r>
          </a:p>
        </p:txBody>
      </p:sp>
      <p:sp>
        <p:nvSpPr>
          <p:cNvPr id="3" name="Sottotitolo 2"/>
          <p:cNvSpPr>
            <a:spLocks noGrp="1"/>
          </p:cNvSpPr>
          <p:nvPr>
            <p:ph type="subTitle" idx="1"/>
          </p:nvPr>
        </p:nvSpPr>
        <p:spPr/>
        <p:txBody>
          <a:bodyPr/>
          <a:lstStyle/>
          <a:p>
            <a:endParaRPr lang="it-IT" dirty="0"/>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1769915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r>
            <a:br>
              <a:rPr lang="it-IT" dirty="0"/>
            </a:br>
            <a:endParaRPr lang="it-IT" dirty="0"/>
          </a:p>
        </p:txBody>
      </p:sp>
      <p:pic>
        <p:nvPicPr>
          <p:cNvPr id="5" name="Segnaposto immagine 4"/>
          <p:cNvPicPr>
            <a:picLocks noGrp="1" noChangeAspect="1"/>
          </p:cNvPicPr>
          <p:nvPr>
            <p:ph type="pic" idx="1"/>
          </p:nvPr>
        </p:nvPicPr>
        <p:blipFill>
          <a:blip r:embed="rId3">
            <a:extLst>
              <a:ext uri="{28A0092B-C50C-407E-A947-70E740481C1C}">
                <a14:useLocalDpi xmlns:a14="http://schemas.microsoft.com/office/drawing/2010/main" val="0"/>
              </a:ext>
            </a:extLst>
          </a:blip>
          <a:srcRect t="21948" b="21948"/>
          <a:stretch>
            <a:fillRect/>
          </a:stretch>
        </p:blipFill>
        <p:spPr>
          <a:xfrm>
            <a:off x="267235" y="173349"/>
            <a:ext cx="8531352" cy="6382512"/>
          </a:xfrm>
        </p:spPr>
      </p:pic>
      <p:sp>
        <p:nvSpPr>
          <p:cNvPr id="4" name="Segnaposto testo 3"/>
          <p:cNvSpPr>
            <a:spLocks noGrp="1"/>
          </p:cNvSpPr>
          <p:nvPr>
            <p:ph type="body" sz="half" idx="2"/>
          </p:nvPr>
        </p:nvSpPr>
        <p:spPr>
          <a:xfrm>
            <a:off x="9296400" y="603504"/>
            <a:ext cx="2432304" cy="5184648"/>
          </a:xfrm>
        </p:spPr>
        <p:txBody>
          <a:bodyPr>
            <a:noAutofit/>
          </a:bodyPr>
          <a:lstStyle/>
          <a:p>
            <a:endParaRPr lang="it-IT" sz="4800" b="1" dirty="0" smtClean="0">
              <a:solidFill>
                <a:srgbClr val="FF0000"/>
              </a:solidFill>
            </a:endParaRPr>
          </a:p>
          <a:p>
            <a:r>
              <a:rPr lang="it-IT" sz="4800" b="1" dirty="0" smtClean="0">
                <a:solidFill>
                  <a:srgbClr val="FF0000"/>
                </a:solidFill>
              </a:rPr>
              <a:t>MOMENTI </a:t>
            </a:r>
            <a:r>
              <a:rPr lang="it-IT" sz="4800" b="1" dirty="0">
                <a:solidFill>
                  <a:srgbClr val="FF0000"/>
                </a:solidFill>
              </a:rPr>
              <a:t>DI INTEGRAZIONE</a:t>
            </a:r>
            <a:endParaRPr lang="it-IT" sz="4800" dirty="0"/>
          </a:p>
        </p:txBody>
      </p:sp>
      <p:sp>
        <p:nvSpPr>
          <p:cNvPr id="6" name="Segnaposto piè di pagina 5"/>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1229030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642594"/>
            <a:ext cx="10058400" cy="864234"/>
          </a:xfrm>
        </p:spPr>
        <p:txBody>
          <a:bodyPr>
            <a:normAutofit/>
          </a:bodyPr>
          <a:lstStyle/>
          <a:p>
            <a:pPr algn="ctr"/>
            <a:r>
              <a:rPr lang="it-IT" sz="5400" b="1" dirty="0" smtClean="0">
                <a:solidFill>
                  <a:srgbClr val="C00000"/>
                </a:solidFill>
              </a:rPr>
              <a:t>Trattamento dell’autismo a scuola</a:t>
            </a:r>
            <a:endParaRPr lang="it-IT" sz="5400" b="1" dirty="0">
              <a:solidFill>
                <a:srgbClr val="C00000"/>
              </a:solidFill>
            </a:endParaRPr>
          </a:p>
        </p:txBody>
      </p:sp>
      <p:sp>
        <p:nvSpPr>
          <p:cNvPr id="3" name="Segnaposto contenuto 2"/>
          <p:cNvSpPr>
            <a:spLocks noGrp="1"/>
          </p:cNvSpPr>
          <p:nvPr>
            <p:ph idx="1"/>
          </p:nvPr>
        </p:nvSpPr>
        <p:spPr>
          <a:xfrm>
            <a:off x="1066800" y="1609859"/>
            <a:ext cx="10058400" cy="4868214"/>
          </a:xfrm>
        </p:spPr>
        <p:txBody>
          <a:bodyPr>
            <a:normAutofit/>
          </a:bodyPr>
          <a:lstStyle/>
          <a:p>
            <a:pPr marL="0" indent="0">
              <a:buNone/>
            </a:pPr>
            <a:r>
              <a:rPr lang="it-IT" sz="2000" b="1" dirty="0" smtClean="0">
                <a:solidFill>
                  <a:srgbClr val="002060"/>
                </a:solidFill>
                <a:latin typeface="Arial" panose="020B0604020202020204" pitchFamily="34" charset="0"/>
                <a:cs typeface="Arial" panose="020B0604020202020204" pitchFamily="34" charset="0"/>
              </a:rPr>
              <a:t>PRINCIPI STANDARD DELL’INTERVENTO:</a:t>
            </a:r>
          </a:p>
          <a:p>
            <a:r>
              <a:rPr lang="it-IT" sz="2000" b="1" dirty="0" smtClean="0">
                <a:solidFill>
                  <a:srgbClr val="002060"/>
                </a:solidFill>
                <a:latin typeface="Arial" panose="020B0604020202020204" pitchFamily="34" charset="0"/>
                <a:cs typeface="Arial" panose="020B0604020202020204" pitchFamily="34" charset="0"/>
              </a:rPr>
              <a:t>  intensivo e precoce;</a:t>
            </a:r>
          </a:p>
          <a:p>
            <a:r>
              <a:rPr lang="it-IT" sz="2000" b="1" dirty="0" smtClean="0">
                <a:solidFill>
                  <a:srgbClr val="002060"/>
                </a:solidFill>
                <a:latin typeface="Arial" panose="020B0604020202020204" pitchFamily="34" charset="0"/>
                <a:cs typeface="Arial" panose="020B0604020202020204" pitchFamily="34" charset="0"/>
              </a:rPr>
              <a:t> uso di protocolli strutturati nel tempo, nello spazio e nel materiale di gioco;</a:t>
            </a:r>
          </a:p>
          <a:p>
            <a:r>
              <a:rPr lang="it-IT" sz="2000" b="1" dirty="0" smtClean="0">
                <a:solidFill>
                  <a:srgbClr val="002060"/>
                </a:solidFill>
                <a:latin typeface="Arial" panose="020B0604020202020204" pitchFamily="34" charset="0"/>
                <a:cs typeface="Arial" panose="020B0604020202020204" pitchFamily="34" charset="0"/>
              </a:rPr>
              <a:t> stimoli semplificati e prevedibili;</a:t>
            </a:r>
          </a:p>
          <a:p>
            <a:r>
              <a:rPr lang="it-IT" sz="2000" b="1" dirty="0" smtClean="0">
                <a:solidFill>
                  <a:srgbClr val="002060"/>
                </a:solidFill>
                <a:latin typeface="Arial" panose="020B0604020202020204" pitchFamily="34" charset="0"/>
                <a:cs typeface="Arial" panose="020B0604020202020204" pitchFamily="34" charset="0"/>
              </a:rPr>
              <a:t>coinvolgimento dei genitori; </a:t>
            </a:r>
          </a:p>
          <a:p>
            <a:r>
              <a:rPr lang="it-IT" altLang="it-IT" sz="2000" b="1" dirty="0">
                <a:solidFill>
                  <a:srgbClr val="002060"/>
                </a:solidFill>
                <a:latin typeface="Arial" panose="020B0604020202020204" pitchFamily="34" charset="0"/>
                <a:cs typeface="Arial" panose="020B0604020202020204" pitchFamily="34" charset="0"/>
              </a:rPr>
              <a:t>r</a:t>
            </a:r>
            <a:r>
              <a:rPr lang="it-IT" altLang="it-IT" sz="2000" b="1" dirty="0" smtClean="0">
                <a:solidFill>
                  <a:srgbClr val="002060"/>
                </a:solidFill>
                <a:latin typeface="Arial" panose="020B0604020202020204" pitchFamily="34" charset="0"/>
                <a:cs typeface="Arial" panose="020B0604020202020204" pitchFamily="34" charset="0"/>
              </a:rPr>
              <a:t>icerca di un modello di intervento clinico-pedagogico personalizzato che permetta di sviluppare le capacità ;</a:t>
            </a:r>
          </a:p>
          <a:p>
            <a:r>
              <a:rPr lang="it-IT" altLang="it-IT" sz="2000" b="1" dirty="0" smtClean="0">
                <a:solidFill>
                  <a:srgbClr val="002060"/>
                </a:solidFill>
                <a:latin typeface="Arial" panose="020B0604020202020204" pitchFamily="34" charset="0"/>
                <a:cs typeface="Arial" panose="020B0604020202020204" pitchFamily="34" charset="0"/>
              </a:rPr>
              <a:t>intervento orientato verso la cura della persona e non della malattia;</a:t>
            </a:r>
          </a:p>
          <a:p>
            <a:r>
              <a:rPr lang="it-IT" altLang="it-IT" sz="2000" b="1" dirty="0" smtClean="0">
                <a:solidFill>
                  <a:srgbClr val="002060"/>
                </a:solidFill>
                <a:latin typeface="Arial" panose="020B0604020202020204" pitchFamily="34" charset="0"/>
                <a:cs typeface="Arial" panose="020B0604020202020204" pitchFamily="34" charset="0"/>
              </a:rPr>
              <a:t>integrazione scolastica come presupposto dell’integrazione sociale</a:t>
            </a:r>
          </a:p>
          <a:p>
            <a:r>
              <a:rPr lang="it-IT" sz="2000" i="1" dirty="0">
                <a:solidFill>
                  <a:srgbClr val="7030A0"/>
                </a:solidFill>
                <a:latin typeface="Arial" panose="020B0604020202020204" pitchFamily="34" charset="0"/>
                <a:cs typeface="Arial" panose="020B0604020202020204" pitchFamily="34" charset="0"/>
              </a:rPr>
              <a:t>(L. </a:t>
            </a:r>
            <a:r>
              <a:rPr lang="it-IT" sz="2000" i="1" dirty="0" err="1">
                <a:solidFill>
                  <a:srgbClr val="7030A0"/>
                </a:solidFill>
                <a:latin typeface="Arial" panose="020B0604020202020204" pitchFamily="34" charset="0"/>
                <a:cs typeface="Arial" panose="020B0604020202020204" pitchFamily="34" charset="0"/>
              </a:rPr>
              <a:t>Schreibman</a:t>
            </a:r>
            <a:r>
              <a:rPr lang="it-IT" sz="2000" i="1" dirty="0">
                <a:solidFill>
                  <a:srgbClr val="7030A0"/>
                </a:solidFill>
                <a:latin typeface="Arial" panose="020B0604020202020204" pitchFamily="34" charset="0"/>
                <a:cs typeface="Arial" panose="020B0604020202020204" pitchFamily="34" charset="0"/>
              </a:rPr>
              <a:t>: J of </a:t>
            </a:r>
            <a:r>
              <a:rPr lang="it-IT" sz="2000" i="1" dirty="0" err="1">
                <a:solidFill>
                  <a:srgbClr val="7030A0"/>
                </a:solidFill>
                <a:latin typeface="Arial" panose="020B0604020202020204" pitchFamily="34" charset="0"/>
                <a:cs typeface="Arial" panose="020B0604020202020204" pitchFamily="34" charset="0"/>
              </a:rPr>
              <a:t>Autism</a:t>
            </a:r>
            <a:r>
              <a:rPr lang="it-IT" sz="2000" i="1" dirty="0">
                <a:solidFill>
                  <a:srgbClr val="7030A0"/>
                </a:solidFill>
                <a:latin typeface="Arial" panose="020B0604020202020204" pitchFamily="34" charset="0"/>
                <a:cs typeface="Arial" panose="020B0604020202020204" pitchFamily="34" charset="0"/>
              </a:rPr>
              <a:t> and </a:t>
            </a:r>
            <a:r>
              <a:rPr lang="it-IT" sz="2000" i="1" dirty="0" err="1">
                <a:solidFill>
                  <a:srgbClr val="7030A0"/>
                </a:solidFill>
                <a:latin typeface="Arial" panose="020B0604020202020204" pitchFamily="34" charset="0"/>
                <a:cs typeface="Arial" panose="020B0604020202020204" pitchFamily="34" charset="0"/>
              </a:rPr>
              <a:t>Developmental</a:t>
            </a:r>
            <a:r>
              <a:rPr lang="it-IT" sz="2000" i="1" dirty="0">
                <a:solidFill>
                  <a:srgbClr val="7030A0"/>
                </a:solidFill>
                <a:latin typeface="Arial" panose="020B0604020202020204" pitchFamily="34" charset="0"/>
                <a:cs typeface="Arial" panose="020B0604020202020204" pitchFamily="34" charset="0"/>
              </a:rPr>
              <a:t> </a:t>
            </a:r>
            <a:r>
              <a:rPr lang="it-IT" sz="2000" i="1" dirty="0" err="1">
                <a:solidFill>
                  <a:srgbClr val="7030A0"/>
                </a:solidFill>
                <a:latin typeface="Arial" panose="020B0604020202020204" pitchFamily="34" charset="0"/>
                <a:cs typeface="Arial" panose="020B0604020202020204" pitchFamily="34" charset="0"/>
              </a:rPr>
              <a:t>Disorders</a:t>
            </a:r>
            <a:r>
              <a:rPr lang="it-IT" sz="2000" i="1" dirty="0">
                <a:solidFill>
                  <a:srgbClr val="7030A0"/>
                </a:solidFill>
                <a:latin typeface="Arial" panose="020B0604020202020204" pitchFamily="34" charset="0"/>
                <a:cs typeface="Arial" panose="020B0604020202020204" pitchFamily="34" charset="0"/>
              </a:rPr>
              <a:t> 2000)</a:t>
            </a:r>
          </a:p>
          <a:p>
            <a:endParaRPr lang="it-IT" altLang="it-IT" dirty="0" smtClean="0">
              <a:solidFill>
                <a:srgbClr val="FF3399"/>
              </a:solidFill>
            </a:endParaRPr>
          </a:p>
          <a:p>
            <a:endParaRPr lang="it-IT" altLang="it-IT" dirty="0" smtClean="0">
              <a:solidFill>
                <a:srgbClr val="FF3399"/>
              </a:solidFill>
            </a:endParaRPr>
          </a:p>
          <a:p>
            <a:endParaRPr lang="it-IT" dirty="0"/>
          </a:p>
        </p:txBody>
      </p:sp>
      <p:sp>
        <p:nvSpPr>
          <p:cNvPr id="6" name="Segnaposto piè di pagina 5"/>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3156002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63623" y="2055672"/>
            <a:ext cx="9070848" cy="2587752"/>
          </a:xfrm>
        </p:spPr>
        <p:txBody>
          <a:bodyPr/>
          <a:lstStyle/>
          <a:p>
            <a:r>
              <a:rPr lang="it-IT" sz="2400" b="1"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it-IT" sz="2400" b="1"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br>
            <a:r>
              <a:rPr lang="it-IT" sz="24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it-IT" sz="24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br>
            <a:r>
              <a:rPr lang="it-IT" sz="2400" b="1" dirty="0" smtClean="0">
                <a:solidFill>
                  <a:srgbClr val="C00000"/>
                </a:solidFill>
                <a:latin typeface="Arial Rounded MT Bold" panose="020F0704030504030204" pitchFamily="34" charset="0"/>
                <a:ea typeface="Arial Unicode MS" panose="020B0604020202020204" pitchFamily="34" charset="-128"/>
                <a:cs typeface="Arial Unicode MS" panose="020B0604020202020204" pitchFamily="34" charset="-128"/>
              </a:rPr>
              <a:t>• </a:t>
            </a:r>
            <a:r>
              <a:rPr lang="it-IT" sz="2400" b="1" dirty="0">
                <a:solidFill>
                  <a:srgbClr val="C00000"/>
                </a:solidFill>
                <a:latin typeface="Arial Rounded MT Bold" panose="020F0704030504030204" pitchFamily="34" charset="0"/>
                <a:ea typeface="Arial Unicode MS" panose="020B0604020202020204" pitchFamily="34" charset="-128"/>
                <a:cs typeface="Arial Unicode MS" panose="020B0604020202020204" pitchFamily="34" charset="-128"/>
              </a:rPr>
              <a:t>L’inserimento dei bambini autistici in una classe è molto difficile </a:t>
            </a:r>
            <a:r>
              <a:rPr lang="it-IT" sz="2400" b="1" u="sng" dirty="0">
                <a:solidFill>
                  <a:srgbClr val="C00000"/>
                </a:solidFill>
                <a:latin typeface="Arial Rounded MT Bold" panose="020F0704030504030204" pitchFamily="34" charset="0"/>
                <a:ea typeface="Arial Unicode MS" panose="020B0604020202020204" pitchFamily="34" charset="-128"/>
                <a:cs typeface="Arial Unicode MS" panose="020B0604020202020204" pitchFamily="34" charset="-128"/>
              </a:rPr>
              <a:t>per</a:t>
            </a:r>
            <a:r>
              <a:rPr lang="it-IT" sz="2400" b="1" dirty="0">
                <a:solidFill>
                  <a:srgbClr val="C00000"/>
                </a:solidFill>
                <a:latin typeface="Arial Rounded MT Bold" panose="020F0704030504030204" pitchFamily="34" charset="0"/>
                <a:ea typeface="Arial Unicode MS" panose="020B0604020202020204" pitchFamily="34" charset="-128"/>
                <a:cs typeface="Arial Unicode MS" panose="020B0604020202020204" pitchFamily="34" charset="-128"/>
              </a:rPr>
              <a:t> le caratteristiche stesse della patologia: difficoltà sociali, di comunicazione, disturbi sensoriali, interessi rigidi. • L’interazione sociale nel gruppo per </a:t>
            </a:r>
            <a:r>
              <a:rPr lang="it-IT" sz="2400" b="1" dirty="0" smtClean="0">
                <a:solidFill>
                  <a:srgbClr val="C00000"/>
                </a:solidFill>
                <a:latin typeface="Arial Rounded MT Bold" panose="020F0704030504030204" pitchFamily="34" charset="0"/>
                <a:ea typeface="Arial Unicode MS" panose="020B0604020202020204" pitchFamily="34" charset="-128"/>
                <a:cs typeface="Arial Unicode MS" panose="020B0604020202020204" pitchFamily="34" charset="-128"/>
              </a:rPr>
              <a:t>L’ALUNNO autistico </a:t>
            </a:r>
            <a:r>
              <a:rPr lang="it-IT" sz="2400" b="1" dirty="0">
                <a:solidFill>
                  <a:srgbClr val="C00000"/>
                </a:solidFill>
                <a:latin typeface="Arial Rounded MT Bold" panose="020F0704030504030204" pitchFamily="34" charset="0"/>
                <a:ea typeface="Arial Unicode MS" panose="020B0604020202020204" pitchFamily="34" charset="-128"/>
                <a:cs typeface="Arial Unicode MS" panose="020B0604020202020204" pitchFamily="34" charset="-128"/>
              </a:rPr>
              <a:t>non è un comportamento naturale e può essere fonte di disagio espresso con comportamenti </a:t>
            </a:r>
            <a:r>
              <a:rPr lang="it-IT" sz="2400" b="1" dirty="0" err="1" smtClean="0">
                <a:solidFill>
                  <a:srgbClr val="C00000"/>
                </a:solidFill>
                <a:latin typeface="Arial Rounded MT Bold" panose="020F0704030504030204" pitchFamily="34" charset="0"/>
                <a:ea typeface="Arial Unicode MS" panose="020B0604020202020204" pitchFamily="34" charset="-128"/>
                <a:cs typeface="Arial Unicode MS" panose="020B0604020202020204" pitchFamily="34" charset="-128"/>
              </a:rPr>
              <a:t>problemaTICI</a:t>
            </a:r>
            <a:r>
              <a:rPr lang="it-IT" sz="2400" b="1" dirty="0" smtClean="0">
                <a:solidFill>
                  <a:srgbClr val="C00000"/>
                </a:solidFill>
                <a:latin typeface="Arial Rounded MT Bold" panose="020F0704030504030204" pitchFamily="34" charset="0"/>
                <a:ea typeface="Arial Unicode MS" panose="020B0604020202020204" pitchFamily="34" charset="-128"/>
                <a:cs typeface="Arial Unicode MS" panose="020B0604020202020204" pitchFamily="34" charset="-128"/>
              </a:rPr>
              <a:t> </a:t>
            </a:r>
            <a:r>
              <a:rPr lang="it-IT" sz="2400" b="1" dirty="0">
                <a:solidFill>
                  <a:srgbClr val="C00000"/>
                </a:solidFill>
                <a:latin typeface="Arial Rounded MT Bold" panose="020F0704030504030204" pitchFamily="34" charset="0"/>
                <a:ea typeface="Arial Unicode MS" panose="020B0604020202020204" pitchFamily="34" charset="-128"/>
                <a:cs typeface="Arial Unicode MS" panose="020B0604020202020204" pitchFamily="34" charset="-128"/>
              </a:rPr>
              <a:t>e/o atteggiamenti di ritiro. • Chiedere ad un </a:t>
            </a:r>
            <a:r>
              <a:rPr lang="it-IT" sz="2400" b="1" dirty="0" smtClean="0">
                <a:solidFill>
                  <a:srgbClr val="C00000"/>
                </a:solidFill>
                <a:latin typeface="Arial Rounded MT Bold" panose="020F0704030504030204" pitchFamily="34" charset="0"/>
                <a:ea typeface="Arial Unicode MS" panose="020B0604020202020204" pitchFamily="34" charset="-128"/>
                <a:cs typeface="Arial Unicode MS" panose="020B0604020202020204" pitchFamily="34" charset="-128"/>
              </a:rPr>
              <a:t>ALUNNO </a:t>
            </a:r>
            <a:r>
              <a:rPr lang="it-IT" sz="2400" b="1" dirty="0">
                <a:solidFill>
                  <a:srgbClr val="C00000"/>
                </a:solidFill>
                <a:latin typeface="Arial Rounded MT Bold" panose="020F0704030504030204" pitchFamily="34" charset="0"/>
                <a:ea typeface="Arial Unicode MS" panose="020B0604020202020204" pitchFamily="34" charset="-128"/>
                <a:cs typeface="Arial Unicode MS" panose="020B0604020202020204" pitchFamily="34" charset="-128"/>
              </a:rPr>
              <a:t>autistico di partecipare alle attività proposte alla classe pensando di fare integrazione è fondamentalmente sbagliato</a:t>
            </a:r>
          </a:p>
        </p:txBody>
      </p:sp>
      <p:sp>
        <p:nvSpPr>
          <p:cNvPr id="3" name="Segnaposto testo 2"/>
          <p:cNvSpPr>
            <a:spLocks noGrp="1"/>
          </p:cNvSpPr>
          <p:nvPr>
            <p:ph type="body" idx="1"/>
          </p:nvPr>
        </p:nvSpPr>
        <p:spPr>
          <a:xfrm>
            <a:off x="1563623" y="5441916"/>
            <a:ext cx="9070848" cy="457200"/>
          </a:xfrm>
        </p:spPr>
        <p:txBody>
          <a:bodyPr/>
          <a:lstStyle/>
          <a:p>
            <a:endParaRPr lang="it-IT" dirty="0"/>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161790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2276" y="592428"/>
            <a:ext cx="11320530" cy="2086378"/>
          </a:xfrm>
        </p:spPr>
        <p:txBody>
          <a:bodyPr>
            <a:normAutofit fontScale="90000"/>
          </a:bodyPr>
          <a:lstStyle/>
          <a:p>
            <a:pPr algn="ctr"/>
            <a:r>
              <a:rPr lang="en-US" altLang="it-IT" sz="4000" b="1" dirty="0">
                <a:solidFill>
                  <a:srgbClr val="C00000"/>
                </a:solidFill>
              </a:rPr>
              <a:t>TEACCH, Treatment and Education of Autistic and Communication Handicapped Children</a:t>
            </a:r>
            <a:r>
              <a:rPr lang="it-IT" altLang="it-IT" sz="2400" dirty="0">
                <a:solidFill>
                  <a:srgbClr val="002060"/>
                </a:solidFill>
              </a:rPr>
              <a:t/>
            </a:r>
            <a:br>
              <a:rPr lang="it-IT" altLang="it-IT" sz="2400" dirty="0">
                <a:solidFill>
                  <a:srgbClr val="002060"/>
                </a:solidFill>
              </a:rPr>
            </a:br>
            <a:r>
              <a:rPr lang="it-IT" altLang="it-IT" sz="2400" b="1" dirty="0">
                <a:solidFill>
                  <a:srgbClr val="002060"/>
                </a:solidFill>
              </a:rPr>
              <a:t>E' un programma messo a punto dalla </a:t>
            </a:r>
            <a:r>
              <a:rPr lang="it-IT" altLang="it-IT" sz="2400" b="1" dirty="0" err="1">
                <a:solidFill>
                  <a:srgbClr val="002060"/>
                </a:solidFill>
              </a:rPr>
              <a:t>Division</a:t>
            </a:r>
            <a:r>
              <a:rPr lang="it-IT" altLang="it-IT" sz="2400" b="1" dirty="0">
                <a:solidFill>
                  <a:srgbClr val="002060"/>
                </a:solidFill>
              </a:rPr>
              <a:t> TEACCH di </a:t>
            </a:r>
            <a:r>
              <a:rPr lang="it-IT" altLang="it-IT" sz="2400" b="1" dirty="0" err="1">
                <a:solidFill>
                  <a:srgbClr val="002060"/>
                </a:solidFill>
              </a:rPr>
              <a:t>Schopler</a:t>
            </a:r>
            <a:r>
              <a:rPr lang="it-IT" altLang="it-IT" sz="2400" b="1" dirty="0">
                <a:solidFill>
                  <a:srgbClr val="002060"/>
                </a:solidFill>
              </a:rPr>
              <a:t> che ha come scopo quello di migliorare la qualità della vita delle persone con autismo. Come strategie di intervento utilizza tecniche che fanno riferimento all'</a:t>
            </a:r>
            <a:r>
              <a:rPr lang="it-IT" altLang="it-IT" sz="2400" b="1" i="1" dirty="0">
                <a:solidFill>
                  <a:srgbClr val="002060"/>
                </a:solidFill>
              </a:rPr>
              <a:t>approccio </a:t>
            </a:r>
            <a:r>
              <a:rPr lang="it-IT" altLang="it-IT" sz="2400" b="1" i="1" dirty="0" err="1">
                <a:solidFill>
                  <a:srgbClr val="002060"/>
                </a:solidFill>
              </a:rPr>
              <a:t>congitivo</a:t>
            </a:r>
            <a:r>
              <a:rPr lang="it-IT" altLang="it-IT" sz="2400" b="1" i="1" dirty="0">
                <a:solidFill>
                  <a:srgbClr val="002060"/>
                </a:solidFill>
              </a:rPr>
              <a:t>-comportamentale</a:t>
            </a:r>
            <a:endParaRPr lang="it-IT" sz="2400" b="1" dirty="0"/>
          </a:p>
        </p:txBody>
      </p:sp>
      <p:sp>
        <p:nvSpPr>
          <p:cNvPr id="3" name="Segnaposto contenuto 2"/>
          <p:cNvSpPr>
            <a:spLocks noGrp="1"/>
          </p:cNvSpPr>
          <p:nvPr>
            <p:ph idx="1"/>
          </p:nvPr>
        </p:nvSpPr>
        <p:spPr>
          <a:xfrm>
            <a:off x="1066800" y="2485622"/>
            <a:ext cx="10058400" cy="3953815"/>
          </a:xfrm>
        </p:spPr>
        <p:txBody>
          <a:bodyPr/>
          <a:lstStyle/>
          <a:p>
            <a:pPr marL="0" indent="0">
              <a:buFont typeface="Brush Script MT" panose="03060802040406070304" pitchFamily="66" charset="0"/>
              <a:buNone/>
            </a:pPr>
            <a:endParaRPr lang="it-IT" altLang="it-IT" dirty="0" smtClean="0">
              <a:solidFill>
                <a:srgbClr val="002060"/>
              </a:solidFill>
            </a:endParaRPr>
          </a:p>
          <a:p>
            <a:pPr marL="0" indent="0">
              <a:buFont typeface="Brush Script MT" panose="03060802040406070304" pitchFamily="66" charset="0"/>
              <a:buNone/>
            </a:pPr>
            <a:r>
              <a:rPr lang="it-IT" altLang="it-IT" sz="2000" b="1" dirty="0" smtClean="0">
                <a:solidFill>
                  <a:srgbClr val="002060"/>
                </a:solidFill>
              </a:rPr>
              <a:t>I </a:t>
            </a:r>
            <a:r>
              <a:rPr lang="it-IT" altLang="it-IT" sz="2000" b="1" dirty="0">
                <a:solidFill>
                  <a:srgbClr val="002060"/>
                </a:solidFill>
              </a:rPr>
              <a:t>principi guida della TEACCH sono tre:</a:t>
            </a:r>
          </a:p>
          <a:p>
            <a:pPr marL="0" indent="0">
              <a:buFont typeface="Brush Script MT" panose="03060802040406070304" pitchFamily="66" charset="0"/>
              <a:buNone/>
            </a:pPr>
            <a:r>
              <a:rPr lang="it-IT" altLang="it-IT" sz="2000" b="1" dirty="0" smtClean="0">
                <a:solidFill>
                  <a:srgbClr val="C00000"/>
                </a:solidFill>
              </a:rPr>
              <a:t>INDIVIDUALIZZAZIONE</a:t>
            </a:r>
            <a:r>
              <a:rPr lang="it-IT" altLang="it-IT" sz="2000" b="1" dirty="0" smtClean="0">
                <a:solidFill>
                  <a:srgbClr val="002060"/>
                </a:solidFill>
              </a:rPr>
              <a:t> </a:t>
            </a:r>
            <a:r>
              <a:rPr lang="it-IT" altLang="it-IT" sz="2000" b="1" dirty="0">
                <a:solidFill>
                  <a:srgbClr val="002060"/>
                </a:solidFill>
              </a:rPr>
              <a:t>. Gli obiettivi del programma sono scelti in base ad una approfondita valutazione individuale. </a:t>
            </a:r>
          </a:p>
          <a:p>
            <a:pPr marL="0" indent="0">
              <a:buFont typeface="Brush Script MT" panose="03060802040406070304" pitchFamily="66" charset="0"/>
              <a:buNone/>
            </a:pPr>
            <a:r>
              <a:rPr lang="it-IT" altLang="it-IT" sz="2000" b="1" dirty="0" smtClean="0">
                <a:solidFill>
                  <a:srgbClr val="C00000"/>
                </a:solidFill>
              </a:rPr>
              <a:t>FLESSIBILITÀ</a:t>
            </a:r>
            <a:r>
              <a:rPr lang="it-IT" altLang="it-IT" sz="2000" b="1" dirty="0" smtClean="0">
                <a:solidFill>
                  <a:srgbClr val="002060"/>
                </a:solidFill>
              </a:rPr>
              <a:t>. La </a:t>
            </a:r>
            <a:r>
              <a:rPr lang="it-IT" altLang="it-IT" sz="2000" b="1" dirty="0">
                <a:solidFill>
                  <a:srgbClr val="002060"/>
                </a:solidFill>
              </a:rPr>
              <a:t>modalità e gli strumenti dell'educazione vengono scelti in base ai bisogni di un singolo individuo e si modificano in base al variare delle necessità. </a:t>
            </a:r>
          </a:p>
          <a:p>
            <a:pPr marL="0" indent="0">
              <a:buFont typeface="Brush Script MT" panose="03060802040406070304" pitchFamily="66" charset="0"/>
              <a:buNone/>
            </a:pPr>
            <a:r>
              <a:rPr lang="it-IT" altLang="it-IT" sz="2000" b="1" dirty="0" smtClean="0">
                <a:solidFill>
                  <a:srgbClr val="C00000"/>
                </a:solidFill>
              </a:rPr>
              <a:t>INDIPENDENZA</a:t>
            </a:r>
            <a:r>
              <a:rPr lang="it-IT" altLang="it-IT" sz="2000" b="1" dirty="0" smtClean="0">
                <a:solidFill>
                  <a:srgbClr val="002060"/>
                </a:solidFill>
              </a:rPr>
              <a:t>. </a:t>
            </a:r>
            <a:r>
              <a:rPr lang="it-IT" altLang="it-IT" sz="2000" b="1" dirty="0">
                <a:solidFill>
                  <a:srgbClr val="002060"/>
                </a:solidFill>
              </a:rPr>
              <a:t>Non ci si limita all'insegnamento di nuove abilità, ma anche alla facilitazione di un uso indipendente e il più possibile spontaneo delle stesse. </a:t>
            </a:r>
          </a:p>
          <a:p>
            <a:endParaRPr lang="it-IT" dirty="0"/>
          </a:p>
        </p:txBody>
      </p:sp>
      <p:sp>
        <p:nvSpPr>
          <p:cNvPr id="4" name="Segnaposto piè di pagina 3"/>
          <p:cNvSpPr>
            <a:spLocks noGrp="1"/>
          </p:cNvSpPr>
          <p:nvPr>
            <p:ph type="ftr" sz="quarter" idx="11"/>
          </p:nvPr>
        </p:nvSpPr>
        <p:spPr/>
        <p:txBody>
          <a:bodyPr/>
          <a:lstStyle/>
          <a:p>
            <a:r>
              <a:rPr lang="it-IT" smtClean="0"/>
              <a:t>Licei « Tommaso Campanella» di Belvedere M.mo</a:t>
            </a:r>
            <a:endParaRPr lang="it-IT"/>
          </a:p>
        </p:txBody>
      </p:sp>
    </p:spTree>
    <p:extLst>
      <p:ext uri="{BB962C8B-B14F-4D97-AF65-F5344CB8AC3E}">
        <p14:creationId xmlns:p14="http://schemas.microsoft.com/office/powerpoint/2010/main" val="2884081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pone">
  <a:themeElements>
    <a:clrScheme name="Sapone">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pone">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pone">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Sapone</Template>
  <TotalTime>206</TotalTime>
  <Words>717</Words>
  <Application>Microsoft Office PowerPoint</Application>
  <PresentationFormat>Widescreen</PresentationFormat>
  <Paragraphs>101</Paragraphs>
  <Slides>21</Slides>
  <Notes>12</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21</vt:i4>
      </vt:variant>
    </vt:vector>
  </HeadingPairs>
  <TitlesOfParts>
    <vt:vector size="30" baseType="lpstr">
      <vt:lpstr>Arial Unicode MS</vt:lpstr>
      <vt:lpstr>Algerian</vt:lpstr>
      <vt:lpstr>Arial</vt:lpstr>
      <vt:lpstr>Arial Black</vt:lpstr>
      <vt:lpstr>Arial Rounded MT Bold</vt:lpstr>
      <vt:lpstr>Brush Script MT</vt:lpstr>
      <vt:lpstr>Calibri</vt:lpstr>
      <vt:lpstr>Garamond</vt:lpstr>
      <vt:lpstr>Sapone</vt:lpstr>
      <vt:lpstr>AUTISMO</vt:lpstr>
      <vt:lpstr>                    </vt:lpstr>
      <vt:lpstr>AUTISM SOCIETY OF AMERICA</vt:lpstr>
      <vt:lpstr>CARATTERISTICHE CLINICHE DELL’AUTISMO </vt:lpstr>
      <vt:lpstr>Il riservato  Il passivo  L’attivo ma bizzarro</vt:lpstr>
      <vt:lpstr> </vt:lpstr>
      <vt:lpstr>Trattamento dell’autismo a scuola</vt:lpstr>
      <vt:lpstr>  • L’inserimento dei bambini autistici in una classe è molto difficile per le caratteristiche stesse della patologia: difficoltà sociali, di comunicazione, disturbi sensoriali, interessi rigidi. • L’interazione sociale nel gruppo per L’ALUNNO autistico non è un comportamento naturale e può essere fonte di disagio espresso con comportamenti problemaTICI e/o atteggiamenti di ritiro. • Chiedere ad un ALUNNO autistico di partecipare alle attività proposte alla classe pensando di fare integrazione è fondamentalmente sbagliato</vt:lpstr>
      <vt:lpstr>TEACCH, Treatment and Education of Autistic and Communication Handicapped Children E' un programma messo a punto dalla Division TEACCH di Schopler che ha come scopo quello di migliorare la qualità della vita delle persone con autismo. Come strategie di intervento utilizza tecniche che fanno riferimento all'approccio congitivo-comportamentale</vt:lpstr>
      <vt:lpstr>STRATEGIE E STRUMENTI  • Orientatori visivi (foto, immagini, oggetti, icone) che facilitino la comunicazione sia ricettiva che espressiva.  • Agende visive della giornata.  • Check-list di attività da svolgere.</vt:lpstr>
      <vt:lpstr>STRUTTURARE IL TEMPO E LO SPAZIO I LUOGHI DI LAVORO E I TEMPI DELLE ATTIVITA’</vt:lpstr>
      <vt:lpstr>SCHEMI DI lavoro e diagrammi di flusso</vt:lpstr>
      <vt:lpstr>PROGRAMMA A TRE GAMBE  • ABILITA’ DI BASE  • ATTIVITA’ PRATICHE, AUTONOMIA, ATTIVITA’ DOMESTICHE  • INTERSOGGETTIVITA’ E ABILITA’ SOCIALI, COMUNICAZIONE.</vt:lpstr>
      <vt:lpstr>SPELL, della National Autistic Society (NAS) E' il metodo di intervento della NAS, che mira al trattamento dell'autismo prendendo in considerazione in modo specifico i deficit caratteristici dell'autismo appartenenti alla famosa triade. </vt:lpstr>
      <vt:lpstr>Secondo alcuni studiosi molti personaggi famosi di ieri e di oggi mostrerebbero molte caratteristiche della Sindrome di Asperger, come ad esempio l’interesse in un solo campo e problemi nelle relazioni sociali. Tra questi figurano : </vt:lpstr>
      <vt:lpstr>  Albert Einstein: fisico e filosofo, la sua grandezza consiste nell’aver mutato per sempre il modello di interpretazione del mondo fisico.</vt:lpstr>
      <vt:lpstr> Wolfgang Amadeus Mozart: è stato un compositore, pianista, organista e violinista austriaco, a cui è universalmente riconosciuta la creazione di opere musicali di straordinario valore artistico. </vt:lpstr>
      <vt:lpstr>Alfred Joseph Hitchcock: è stato un regista e produttore cinematografico britannico. Per le numerose invenzioni apportate al mezzo cinematografico è considerato una delle personalità più importanti della storia del cinema. È conosciuto, grazie ai suoi capolavori thriller, come «maestro del brivido». </vt:lpstr>
      <vt:lpstr>Steven Allan Spielberg:  è un regista, sceneggiatore e produttore cinematografico statunitense. </vt:lpstr>
      <vt:lpstr>Satoshi Tajiri: è un informatico giapponese. È il creatore della serie di videogiochi Pokémon. </vt:lpstr>
      <vt:lpstr>  Immanuel Kant  George Orwell Andy Warhol Ludwig van Beethoven Fëdor Michajlovič Dostoevskij Hans Christian Andersen Michelangelo Buonarroti, Charles Darwin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AUTISMO</dc:title>
  <dc:creator>user</dc:creator>
  <cp:lastModifiedBy>user</cp:lastModifiedBy>
  <cp:revision>24</cp:revision>
  <dcterms:created xsi:type="dcterms:W3CDTF">2016-09-30T08:02:00Z</dcterms:created>
  <dcterms:modified xsi:type="dcterms:W3CDTF">2016-09-30T11:28:36Z</dcterms:modified>
</cp:coreProperties>
</file>